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ppm"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handoutMasterIdLst>
    <p:handoutMasterId r:id="rId33"/>
  </p:handoutMasterIdLst>
  <p:sldIdLst>
    <p:sldId id="256" r:id="rId2"/>
    <p:sldId id="278" r:id="rId3"/>
    <p:sldId id="279" r:id="rId4"/>
    <p:sldId id="280" r:id="rId5"/>
    <p:sldId id="277" r:id="rId6"/>
    <p:sldId id="281" r:id="rId7"/>
    <p:sldId id="282" r:id="rId8"/>
    <p:sldId id="308" r:id="rId9"/>
    <p:sldId id="283" r:id="rId10"/>
    <p:sldId id="284" r:id="rId11"/>
    <p:sldId id="285" r:id="rId12"/>
    <p:sldId id="287" r:id="rId13"/>
    <p:sldId id="289" r:id="rId14"/>
    <p:sldId id="288" r:id="rId15"/>
    <p:sldId id="290" r:id="rId16"/>
    <p:sldId id="307" r:id="rId17"/>
    <p:sldId id="291" r:id="rId18"/>
    <p:sldId id="292" r:id="rId19"/>
    <p:sldId id="293" r:id="rId20"/>
    <p:sldId id="309" r:id="rId21"/>
    <p:sldId id="310" r:id="rId22"/>
    <p:sldId id="295" r:id="rId23"/>
    <p:sldId id="294" r:id="rId24"/>
    <p:sldId id="296" r:id="rId25"/>
    <p:sldId id="297" r:id="rId26"/>
    <p:sldId id="299" r:id="rId27"/>
    <p:sldId id="300" r:id="rId28"/>
    <p:sldId id="311" r:id="rId29"/>
    <p:sldId id="305" r:id="rId30"/>
    <p:sldId id="306" r:id="rId31"/>
  </p:sldIdLst>
  <p:sldSz cx="12192000" cy="6858000"/>
  <p:notesSz cx="6858000" cy="9144000"/>
  <p:embeddedFontLst>
    <p:embeddedFont>
      <p:font typeface="Arial Black" panose="020B0A04020102020204" pitchFamily="34" charset="0"/>
      <p:bold r:id="rId34"/>
    </p:embeddedFont>
    <p:embeddedFont>
      <p:font typeface="Calibri" panose="020F0502020204030204" pitchFamily="34" charset="0"/>
      <p:regular r:id="rId35"/>
      <p:bold r:id="rId36"/>
      <p:italic r:id="rId37"/>
      <p:boldItalic r:id="rId38"/>
    </p:embeddedFont>
    <p:embeddedFont>
      <p:font typeface="Impact" panose="020B0806030902050204" pitchFamily="34" charset="0"/>
      <p:regular r:id="rId39"/>
    </p:embeddedFont>
    <p:embeddedFont>
      <p:font typeface="等线" panose="02010600030101010101" pitchFamily="2" charset="-122"/>
      <p:regular r:id="rId40"/>
      <p:bold r:id="rId41"/>
    </p:embeddedFont>
    <p:embeddedFont>
      <p:font typeface="微软雅黑" panose="020B0503020204020204" pitchFamily="34" charset="-122"/>
      <p:regular r:id="rId42"/>
      <p:bold r:id="rId4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3A89"/>
    <a:srgbClr val="203864"/>
    <a:srgbClr val="003399"/>
    <a:srgbClr val="FFFFFF"/>
    <a:srgbClr val="475975"/>
    <a:srgbClr val="DCDCDC"/>
    <a:srgbClr val="F0F0F0"/>
    <a:srgbClr val="E6E6E6"/>
    <a:srgbClr val="C8C8C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8" autoAdjust="0"/>
    <p:restoredTop sz="65217" autoAdjust="0"/>
  </p:normalViewPr>
  <p:slideViewPr>
    <p:cSldViewPr snapToGrid="0">
      <p:cViewPr varScale="1">
        <p:scale>
          <a:sx n="108" d="100"/>
          <a:sy n="108" d="100"/>
        </p:scale>
        <p:origin x="2428" y="64"/>
      </p:cViewPr>
      <p:guideLst>
        <p:guide orient="horz" pos="2159"/>
        <p:guide pos="383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2021-9-26</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22T11:35:20.22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22T11:35:20.9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22T11:35:21.76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22T11:35:22.40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22T11:35:22.93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22T11:36:15.23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2021-9-26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Hello, everyone,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Arial" panose="020B060402020202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I’m Yuhao Gao, PhD candidate from Beijing University of Posts and telecommunications.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Arial" panose="020B060402020202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Today, I’m presenting the work done with my co-authors from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Beijing University of Posts and telecommunications,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Monash University,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The Hong Kong Polytechnic University,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and Peking University.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Arial" panose="020B060402020202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Our work focuses on Demystifying Illegal Mobile Gambling Apps.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2342269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classified these websites into two types, type-1 and type-2.</a:t>
            </a:r>
          </a:p>
          <a:p>
            <a:endParaRPr lang="en-US" altLang="zh-CN" dirty="0"/>
          </a:p>
          <a:p>
            <a:r>
              <a:rPr lang="en-US" altLang="zh-CN" dirty="0"/>
              <a:t>According to their domains, we defined type-1 use the same domains as illegal gambling websites, type-2 have their own domains. </a:t>
            </a:r>
          </a:p>
          <a:p>
            <a:endParaRPr lang="en-US" altLang="zh-CN" dirty="0"/>
          </a:p>
          <a:p>
            <a:r>
              <a:rPr lang="en-US" altLang="zh-CN" dirty="0"/>
              <a:t>As this relation graph and the table shown, some app and website nodes are pretty dense, suggesting that they are highly related. </a:t>
            </a:r>
          </a:p>
          <a:p>
            <a:endParaRPr lang="en-US" altLang="zh-CN" dirty="0"/>
          </a:p>
          <a:p>
            <a:r>
              <a:rPr lang="en-US" altLang="zh-CN" dirty="0"/>
              <a:t>And the top distribution channels have a lot of gambling apps. </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10</a:t>
            </a:fld>
            <a:endParaRPr lang="zh-CN" altLang="en-US"/>
          </a:p>
        </p:txBody>
      </p:sp>
    </p:spTree>
    <p:extLst>
      <p:ext uri="{BB962C8B-B14F-4D97-AF65-F5344CB8AC3E}">
        <p14:creationId xmlns:p14="http://schemas.microsoft.com/office/powerpoint/2010/main" val="3652562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these websites, we</a:t>
            </a:r>
            <a:r>
              <a:rPr lang="zh-CN" altLang="en-US" dirty="0"/>
              <a:t> </a:t>
            </a:r>
            <a:r>
              <a:rPr lang="en-US" altLang="zh-CN" dirty="0"/>
              <a:t>noticed</a:t>
            </a:r>
            <a:r>
              <a:rPr lang="zh-CN" altLang="en-US" dirty="0"/>
              <a:t> </a:t>
            </a:r>
            <a:r>
              <a:rPr lang="en-US" altLang="zh-CN" dirty="0"/>
              <a:t>that</a:t>
            </a:r>
            <a:r>
              <a:rPr lang="zh-CN" altLang="en-US" dirty="0"/>
              <a:t> </a:t>
            </a:r>
            <a:r>
              <a:rPr lang="en-US" altLang="zh-CN" dirty="0"/>
              <a:t>some</a:t>
            </a:r>
            <a:r>
              <a:rPr lang="zh-CN" altLang="en-US" dirty="0"/>
              <a:t> </a:t>
            </a:r>
            <a:r>
              <a:rPr lang="en-US" altLang="zh-CN" dirty="0"/>
              <a:t>third-party app distribution channels are abused by gambling apps.</a:t>
            </a:r>
          </a:p>
          <a:p>
            <a:endParaRPr lang="en-US" altLang="zh-CN" dirty="0"/>
          </a:p>
          <a:p>
            <a:r>
              <a:rPr lang="en-US" altLang="zh-CN" dirty="0"/>
              <a:t>So we crawled all these download websites and manually analyzed them, we found that over fifty download services are common services, which can be used by any apps. They are used by more than 400 illegal gambling apps. </a:t>
            </a:r>
          </a:p>
        </p:txBody>
      </p:sp>
      <p:sp>
        <p:nvSpPr>
          <p:cNvPr id="4" name="灯片编号占位符 3"/>
          <p:cNvSpPr>
            <a:spLocks noGrp="1"/>
          </p:cNvSpPr>
          <p:nvPr>
            <p:ph type="sldNum" sz="quarter" idx="5"/>
          </p:nvPr>
        </p:nvSpPr>
        <p:spPr/>
        <p:txBody>
          <a:bodyPr/>
          <a:lstStyle/>
          <a:p>
            <a:fld id="{5849F42C-2DAE-424C-A4B8-3140182C3E9F}" type="slidenum">
              <a:rPr lang="zh-CN" altLang="en-US" smtClean="0"/>
              <a:t>11</a:t>
            </a:fld>
            <a:endParaRPr lang="zh-CN" altLang="en-US"/>
          </a:p>
        </p:txBody>
      </p:sp>
    </p:spTree>
    <p:extLst>
      <p:ext uri="{BB962C8B-B14F-4D97-AF65-F5344CB8AC3E}">
        <p14:creationId xmlns:p14="http://schemas.microsoft.com/office/powerpoint/2010/main" val="3456134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Next, let’s </a:t>
            </a:r>
            <a:r>
              <a:rPr lang="en-US" altLang="zh-CN" sz="1600" dirty="0">
                <a:latin typeface="Arial Black" panose="020B0A04020102020204" pitchFamily="34" charset="0"/>
                <a:cs typeface="Calibri" panose="020F0502020204030204" pitchFamily="34" charset="0"/>
              </a:rPr>
              <a:t>characterizing Gambling Apps.</a:t>
            </a:r>
            <a:r>
              <a:rPr lang="zh-CN" altLang="en-US" sz="1600" dirty="0">
                <a:latin typeface="Arial Black" panose="020B0A04020102020204" pitchFamily="34" charset="0"/>
                <a:cs typeface="Calibri" panose="020F0502020204030204" pitchFamily="34" charset="0"/>
              </a:rPr>
              <a:t> </a:t>
            </a:r>
            <a:r>
              <a:rPr lang="en-US" altLang="zh-CN" sz="1600" dirty="0">
                <a:latin typeface="Arial Black" panose="020B0A04020102020204" pitchFamily="34" charset="0"/>
                <a:cs typeface="Calibri" panose="020F0502020204030204" pitchFamily="34" charset="0"/>
              </a:rPr>
              <a:t>We analyzed them from 4 perspectives: </a:t>
            </a:r>
            <a:r>
              <a:rPr lang="en-US" altLang="zh-CN" sz="1600" b="1" noProof="0" dirty="0">
                <a:ln>
                  <a:noFill/>
                </a:ln>
                <a:solidFill>
                  <a:schemeClr val="tx1">
                    <a:lumMod val="65000"/>
                    <a:lumOff val="35000"/>
                  </a:schemeClr>
                </a:solidFill>
                <a:uLnTx/>
                <a:uFillTx/>
                <a:sym typeface="+mn-ea"/>
              </a:rPr>
              <a:t>Network Infrastructure, Malicious Behaviors, Third-party Services and Payment Services</a:t>
            </a:r>
            <a:r>
              <a:rPr lang="en-US" altLang="zh-CN" sz="1600" dirty="0">
                <a:latin typeface="Arial Black" panose="020B0A04020102020204" pitchFamily="34" charset="0"/>
                <a:cs typeface="Calibri" panose="020F0502020204030204" pitchFamily="34" charset="0"/>
              </a:rPr>
              <a:t>.</a:t>
            </a:r>
            <a:endParaRPr lang="zh-CN" altLang="en-US" sz="1600" dirty="0">
              <a:latin typeface="Arial Black" panose="020B0A04020102020204" pitchFamily="34" charset="0"/>
              <a:cs typeface="Calibri" panose="020F0502020204030204" pitchFamily="34" charset="0"/>
            </a:endParaRPr>
          </a:p>
        </p:txBody>
      </p:sp>
      <p:sp>
        <p:nvSpPr>
          <p:cNvPr id="4" name="灯片编号占位符 3"/>
          <p:cNvSpPr>
            <a:spLocks noGrp="1"/>
          </p:cNvSpPr>
          <p:nvPr>
            <p:ph type="sldNum" sz="quarter" idx="5"/>
          </p:nvPr>
        </p:nvSpPr>
        <p:spPr/>
        <p:txBody>
          <a:bodyPr/>
          <a:lstStyle/>
          <a:p>
            <a:fld id="{5849F42C-2DAE-424C-A4B8-3140182C3E9F}" type="slidenum">
              <a:rPr lang="zh-CN" altLang="en-US" smtClean="0"/>
              <a:t>12</a:t>
            </a:fld>
            <a:endParaRPr lang="zh-CN" altLang="en-US"/>
          </a:p>
        </p:txBody>
      </p:sp>
    </p:spTree>
    <p:extLst>
      <p:ext uri="{BB962C8B-B14F-4D97-AF65-F5344CB8AC3E}">
        <p14:creationId xmlns:p14="http://schemas.microsoft.com/office/powerpoint/2010/main" val="3021801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one is network infrastructure. </a:t>
            </a:r>
          </a:p>
          <a:p>
            <a:endParaRPr lang="en-US" altLang="zh-CN" dirty="0"/>
          </a:p>
          <a:p>
            <a:r>
              <a:rPr lang="en-US" altLang="zh-CN" dirty="0"/>
              <a:t>We found that gambling apps usually use a lot of different server addresses. A typical gambling app like this one, will use a number of different domains for many kinds of functionalities, such as data processing, resource loading, and gambling game main services. </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13</a:t>
            </a:fld>
            <a:endParaRPr lang="zh-CN" altLang="en-US"/>
          </a:p>
        </p:txBody>
      </p:sp>
    </p:spTree>
    <p:extLst>
      <p:ext uri="{BB962C8B-B14F-4D97-AF65-F5344CB8AC3E}">
        <p14:creationId xmlns:p14="http://schemas.microsoft.com/office/powerpoint/2010/main" val="3192548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we must collect all the network traffic of gambling apps. </a:t>
            </a:r>
          </a:p>
          <a:p>
            <a:endParaRPr lang="en-US" altLang="zh-CN" dirty="0"/>
          </a:p>
          <a:p>
            <a:r>
              <a:rPr lang="en-US" altLang="zh-CN" dirty="0"/>
              <a:t>To be specific, we use DroidBot running on real devices to do that. We used </a:t>
            </a:r>
            <a:r>
              <a:rPr lang="en-US" altLang="zh-CN" dirty="0" err="1"/>
              <a:t>tcpdump</a:t>
            </a:r>
            <a:r>
              <a:rPr lang="en-US" altLang="zh-CN" dirty="0"/>
              <a:t> to record the network traffic and netstat to distinguish the traffic from other apps. We also record the screencap and UI information. </a:t>
            </a:r>
          </a:p>
          <a:p>
            <a:endParaRPr lang="en-US" altLang="zh-CN" dirty="0"/>
          </a:p>
          <a:p>
            <a:r>
              <a:rPr lang="en-US" altLang="zh-CN" dirty="0"/>
              <a:t>After that, we filtered the domains with a domain list from common Android apps. </a:t>
            </a:r>
          </a:p>
          <a:p>
            <a:endParaRPr lang="en-US" altLang="zh-CN" dirty="0"/>
          </a:p>
          <a:p>
            <a:r>
              <a:rPr lang="en-US" altLang="zh-CN" dirty="0"/>
              <a:t>Finally, we got over 10k domains. </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14</a:t>
            </a:fld>
            <a:endParaRPr lang="zh-CN" altLang="en-US"/>
          </a:p>
        </p:txBody>
      </p:sp>
    </p:spTree>
    <p:extLst>
      <p:ext uri="{BB962C8B-B14F-4D97-AF65-F5344CB8AC3E}">
        <p14:creationId xmlns:p14="http://schemas.microsoft.com/office/powerpoint/2010/main" val="3985581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these data, we can characterize the network infrastructure.</a:t>
            </a:r>
          </a:p>
          <a:p>
            <a:endParaRPr lang="en-US" altLang="zh-CN" dirty="0"/>
          </a:p>
          <a:p>
            <a:r>
              <a:rPr lang="en-US" altLang="zh-CN" dirty="0"/>
              <a:t>At first, we observe the top-level domains. </a:t>
            </a:r>
          </a:p>
          <a:p>
            <a:endParaRPr lang="en-US" altLang="zh-CN" dirty="0"/>
          </a:p>
          <a:p>
            <a:r>
              <a:rPr lang="en-US" altLang="zh-CN" dirty="0"/>
              <a:t>You can see that most gambling apps rely on traditional generic TLDs such as .com and </a:t>
            </a:r>
            <a:r>
              <a:rPr lang="en-US" altLang="zh-CN" dirty="0" err="1"/>
              <a:t>.net</a:t>
            </a:r>
            <a:r>
              <a:rPr lang="en-US" altLang="zh-CN" dirty="0"/>
              <a:t>. They are the most popular.</a:t>
            </a:r>
          </a:p>
          <a:p>
            <a:endParaRPr lang="en-US" altLang="zh-CN" dirty="0"/>
          </a:p>
          <a:p>
            <a:r>
              <a:rPr lang="en-US" altLang="zh-CN" dirty="0"/>
              <a:t>However, for low price and loose regulation, many gambling apps also choose new generic TLDs such as .</a:t>
            </a:r>
            <a:r>
              <a:rPr lang="en-US" altLang="zh-CN" dirty="0" err="1"/>
              <a:t>xyz</a:t>
            </a:r>
            <a:r>
              <a:rPr lang="en-US" altLang="zh-CN" dirty="0"/>
              <a:t>, .app and special country code TLDs like .cc and .me. </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15</a:t>
            </a:fld>
            <a:endParaRPr lang="zh-CN" altLang="en-US"/>
          </a:p>
        </p:txBody>
      </p:sp>
    </p:spTree>
    <p:extLst>
      <p:ext uri="{BB962C8B-B14F-4D97-AF65-F5344CB8AC3E}">
        <p14:creationId xmlns:p14="http://schemas.microsoft.com/office/powerpoint/2010/main" val="2427392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next is IP addresses. </a:t>
            </a:r>
          </a:p>
          <a:p>
            <a:endParaRPr lang="en-US" altLang="zh-CN" dirty="0"/>
          </a:p>
          <a:p>
            <a:r>
              <a:rPr lang="en-US" altLang="zh-CN" dirty="0"/>
              <a:t>We used Qihoo passive DNS and VirusTotal to collect IP addresses, then we used IP-to-ASN mapping tables to get the ASNs. </a:t>
            </a:r>
          </a:p>
          <a:p>
            <a:endParaRPr lang="en-US" altLang="zh-CN" dirty="0"/>
          </a:p>
          <a:p>
            <a:r>
              <a:rPr lang="en-US" altLang="zh-CN" dirty="0"/>
              <a:t>As these illegal gambling apps target Chinese users, over forty percent of IPs are in mainland China. This result partly suggests the ineffectiveness of gambling service regulation.</a:t>
            </a:r>
          </a:p>
          <a:p>
            <a:endParaRPr lang="en-US" altLang="zh-CN" dirty="0"/>
          </a:p>
          <a:p>
            <a:r>
              <a:rPr lang="en-US" altLang="zh-CN" dirty="0"/>
              <a:t>Besides, over 50% of the Ips are outside mainland China——some regions have less regulation on gambling services. </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16</a:t>
            </a:fld>
            <a:endParaRPr lang="zh-CN" altLang="en-US"/>
          </a:p>
        </p:txBody>
      </p:sp>
    </p:spTree>
    <p:extLst>
      <p:ext uri="{BB962C8B-B14F-4D97-AF65-F5344CB8AC3E}">
        <p14:creationId xmlns:p14="http://schemas.microsoft.com/office/powerpoint/2010/main" val="2427392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next analyze the domains registrants and registrars by the WHOIS records.  </a:t>
            </a:r>
          </a:p>
          <a:p>
            <a:endParaRPr lang="en-US" altLang="zh-CN" dirty="0"/>
          </a:p>
          <a:p>
            <a:r>
              <a:rPr lang="en-US" altLang="zh-CN" dirty="0"/>
              <a:t>As for registrars, although the most popular registrar is GoDaddy.com, many Chinese registrars (like Alibaba) are favored. </a:t>
            </a:r>
          </a:p>
          <a:p>
            <a:endParaRPr lang="en-US" altLang="zh-CN" dirty="0"/>
          </a:p>
          <a:p>
            <a:r>
              <a:rPr lang="en-US" altLang="zh-CN" dirty="0"/>
              <a:t>About the registrant emails. Almost all of them have privacy settings. So, we cannot get any useful information.</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17</a:t>
            </a:fld>
            <a:endParaRPr lang="zh-CN" altLang="en-US"/>
          </a:p>
        </p:txBody>
      </p:sp>
    </p:spTree>
    <p:extLst>
      <p:ext uri="{BB962C8B-B14F-4D97-AF65-F5344CB8AC3E}">
        <p14:creationId xmlns:p14="http://schemas.microsoft.com/office/powerpoint/2010/main" val="3709900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next character is malicious purposes. </a:t>
            </a:r>
          </a:p>
          <a:p>
            <a:endParaRPr lang="en-US" altLang="zh-CN" dirty="0"/>
          </a:p>
          <a:p>
            <a:r>
              <a:rPr lang="en-US" altLang="zh-CN" dirty="0"/>
              <a:t>We used VirusTotal to identify potential malicious gambling apps and AVClass to assign a malware family name. </a:t>
            </a:r>
          </a:p>
          <a:p>
            <a:endParaRPr lang="en-US" altLang="zh-CN" dirty="0"/>
          </a:p>
          <a:p>
            <a:r>
              <a:rPr lang="en-US" altLang="zh-CN" dirty="0"/>
              <a:t>As we can see in the first line of this table, this gambling app is a malware reported by 20 anti-virus engines, which belongs to the </a:t>
            </a:r>
            <a:r>
              <a:rPr lang="en-US" altLang="zh-CN" dirty="0" err="1"/>
              <a:t>boogr</a:t>
            </a:r>
            <a:r>
              <a:rPr lang="en-US" altLang="zh-CN" dirty="0"/>
              <a:t> family. </a:t>
            </a:r>
          </a:p>
          <a:p>
            <a:endParaRPr lang="en-US" altLang="zh-CN" dirty="0"/>
          </a:p>
          <a:p>
            <a:r>
              <a:rPr lang="en-US" altLang="zh-CN" dirty="0"/>
              <a:t>In fact, some gambling apps can also serve for malicious purposes, but the percentage is not high. </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18</a:t>
            </a:fld>
            <a:endParaRPr lang="zh-CN" altLang="en-US"/>
          </a:p>
        </p:txBody>
      </p:sp>
    </p:spTree>
    <p:extLst>
      <p:ext uri="{BB962C8B-B14F-4D97-AF65-F5344CB8AC3E}">
        <p14:creationId xmlns:p14="http://schemas.microsoft.com/office/powerpoint/2010/main" val="1045922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analyze third-party services abused. </a:t>
            </a:r>
          </a:p>
          <a:p>
            <a:endParaRPr lang="en-US" altLang="zh-CN" dirty="0"/>
          </a:p>
          <a:p>
            <a:r>
              <a:rPr lang="en-US" altLang="zh-CN" dirty="0"/>
              <a:t>The first is third-party domains. We use domains of apps from app markets and the Alexa top list to build the third-party domain list, so we can used it to find third-party domains. </a:t>
            </a:r>
          </a:p>
          <a:p>
            <a:endParaRPr lang="en-US" altLang="zh-CN" dirty="0"/>
          </a:p>
          <a:p>
            <a:r>
              <a:rPr lang="en-US" altLang="zh-CN" dirty="0"/>
              <a:t>We manually labeled third-party domains used by illegal gambling apps. And we found that many development services are used, such as bug collection, third-party push notification services.</a:t>
            </a:r>
          </a:p>
        </p:txBody>
      </p:sp>
      <p:sp>
        <p:nvSpPr>
          <p:cNvPr id="4" name="灯片编号占位符 3"/>
          <p:cNvSpPr>
            <a:spLocks noGrp="1"/>
          </p:cNvSpPr>
          <p:nvPr>
            <p:ph type="sldNum" sz="quarter" idx="5"/>
          </p:nvPr>
        </p:nvSpPr>
        <p:spPr/>
        <p:txBody>
          <a:bodyPr/>
          <a:lstStyle/>
          <a:p>
            <a:fld id="{5849F42C-2DAE-424C-A4B8-3140182C3E9F}" type="slidenum">
              <a:rPr lang="zh-CN" altLang="en-US" smtClean="0"/>
              <a:t>19</a:t>
            </a:fld>
            <a:endParaRPr lang="zh-CN" altLang="en-US"/>
          </a:p>
        </p:txBody>
      </p:sp>
    </p:spTree>
    <p:extLst>
      <p:ext uri="{BB962C8B-B14F-4D97-AF65-F5344CB8AC3E}">
        <p14:creationId xmlns:p14="http://schemas.microsoft.com/office/powerpoint/2010/main" val="4045552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figure shown the online casino law for operators, as you can see that only a few countries are green which means gambling are not banned. In most other countries gambling are under strict regulations,  even completely banned in countries with purple color. </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a:t>
            </a:fld>
            <a:endParaRPr lang="zh-CN" altLang="en-US"/>
          </a:p>
        </p:txBody>
      </p:sp>
    </p:spTree>
    <p:extLst>
      <p:ext uri="{BB962C8B-B14F-4D97-AF65-F5344CB8AC3E}">
        <p14:creationId xmlns:p14="http://schemas.microsoft.com/office/powerpoint/2010/main" val="232754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Secondly, we used LibRadar to identify the third-party libraries in gambling apps. As expected, development-aid libraries are also widely used, which could make development easier. </a:t>
            </a:r>
          </a:p>
        </p:txBody>
      </p:sp>
      <p:sp>
        <p:nvSpPr>
          <p:cNvPr id="4" name="灯片编号占位符 3"/>
          <p:cNvSpPr>
            <a:spLocks noGrp="1"/>
          </p:cNvSpPr>
          <p:nvPr>
            <p:ph type="sldNum" sz="quarter" idx="5"/>
          </p:nvPr>
        </p:nvSpPr>
        <p:spPr/>
        <p:txBody>
          <a:bodyPr/>
          <a:lstStyle/>
          <a:p>
            <a:fld id="{5849F42C-2DAE-424C-A4B8-3140182C3E9F}" type="slidenum">
              <a:rPr lang="zh-CN" altLang="en-US" smtClean="0"/>
              <a:t>20</a:t>
            </a:fld>
            <a:endParaRPr lang="zh-CN" altLang="en-US"/>
          </a:p>
        </p:txBody>
      </p:sp>
    </p:spTree>
    <p:extLst>
      <p:ext uri="{BB962C8B-B14F-4D97-AF65-F5344CB8AC3E}">
        <p14:creationId xmlns:p14="http://schemas.microsoft.com/office/powerpoint/2010/main" val="4045552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CNAMEs used by gambling apps make it difficult for us to analyze the real servers. We used Qihoo passive DNS to collect the CNAME of gambling app domains. Then we inferred the purposes of them from their names. You can see WAF, CDN and Anti-</a:t>
            </a:r>
            <a:r>
              <a:rPr lang="en-US" altLang="zh-CN" dirty="0" err="1"/>
              <a:t>Ddos</a:t>
            </a:r>
            <a:r>
              <a:rPr lang="en-US" altLang="zh-CN" dirty="0"/>
              <a:t>. But there are also some domains we can not know their functions from their meaningless names. </a:t>
            </a:r>
          </a:p>
          <a:p>
            <a:endParaRPr lang="en-US" altLang="zh-CN" dirty="0"/>
          </a:p>
          <a:p>
            <a:r>
              <a:rPr lang="en-US" altLang="zh-CN" dirty="0"/>
              <a:t>In a word, gambling apps use many kinds of third-party services by CNAMEs. </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21</a:t>
            </a:fld>
            <a:endParaRPr lang="zh-CN" altLang="en-US"/>
          </a:p>
        </p:txBody>
      </p:sp>
    </p:spTree>
    <p:extLst>
      <p:ext uri="{BB962C8B-B14F-4D97-AF65-F5344CB8AC3E}">
        <p14:creationId xmlns:p14="http://schemas.microsoft.com/office/powerpoint/2010/main" val="4045552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Finally, we analysis the payment service, which is one of the most essential part. </a:t>
            </a:r>
          </a:p>
          <a:p>
            <a:endParaRPr lang="en-US" altLang="zh-CN" dirty="0"/>
          </a:p>
          <a:p>
            <a:r>
              <a:rPr lang="en-US" altLang="zh-CN" dirty="0"/>
              <a:t>To evade supervision, illegal gambling apps usually choose hidden payment channels, the Fourth-party payment service. </a:t>
            </a:r>
          </a:p>
          <a:p>
            <a:endParaRPr lang="en-US" altLang="zh-CN" dirty="0"/>
          </a:p>
          <a:p>
            <a:r>
              <a:rPr lang="en-US" altLang="zh-CN" dirty="0"/>
              <a:t>In one gambling app, users can choose one from many fourth-party payment services. These services have their own payment page, which are based on traditional 3</a:t>
            </a:r>
            <a:r>
              <a:rPr lang="en-US" altLang="zh-CN" baseline="30000" dirty="0"/>
              <a:t>rd</a:t>
            </a:r>
            <a:r>
              <a:rPr lang="en-US" altLang="zh-CN" dirty="0"/>
              <a:t>-party payment services like Alipay. </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22</a:t>
            </a:fld>
            <a:endParaRPr lang="zh-CN" altLang="en-US"/>
          </a:p>
        </p:txBody>
      </p:sp>
    </p:spTree>
    <p:extLst>
      <p:ext uri="{BB962C8B-B14F-4D97-AF65-F5344CB8AC3E}">
        <p14:creationId xmlns:p14="http://schemas.microsoft.com/office/powerpoint/2010/main" val="1582727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These fourth-party payment service are based on traditional 3</a:t>
            </a:r>
            <a:r>
              <a:rPr lang="en-US" altLang="zh-CN" baseline="30000" dirty="0"/>
              <a:t>rd</a:t>
            </a:r>
            <a:r>
              <a:rPr lang="en-US" altLang="zh-CN" dirty="0"/>
              <a:t>-party payment services but different.  </a:t>
            </a:r>
          </a:p>
          <a:p>
            <a:endParaRPr lang="en-US" altLang="zh-CN" dirty="0"/>
          </a:p>
          <a:p>
            <a:r>
              <a:rPr lang="en-US" altLang="zh-CN" dirty="0"/>
              <a:t>In 3</a:t>
            </a:r>
            <a:r>
              <a:rPr lang="en-US" altLang="zh-CN" baseline="30000" dirty="0"/>
              <a:t>rd</a:t>
            </a:r>
            <a:r>
              <a:rPr lang="en-US" altLang="zh-CN" dirty="0"/>
              <a:t>-party payment services, users will pay money directly to the merchant. </a:t>
            </a:r>
          </a:p>
          <a:p>
            <a:endParaRPr lang="en-US" altLang="zh-CN" dirty="0"/>
          </a:p>
          <a:p>
            <a:r>
              <a:rPr lang="en-US" altLang="zh-CN" dirty="0"/>
              <a:t>But the fourth-party services provides many virtual merchant accounts. Users also pay money through 3</a:t>
            </a:r>
            <a:r>
              <a:rPr lang="en-US" altLang="zh-CN" baseline="30000" dirty="0"/>
              <a:t>rd</a:t>
            </a:r>
            <a:r>
              <a:rPr lang="en-US" altLang="zh-CN" dirty="0"/>
              <a:t>-party payment services, but the merchants are not the gambling websites, but some virtual merchants. So, the money flows are difficult to track. </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23</a:t>
            </a:fld>
            <a:endParaRPr lang="zh-CN" altLang="en-US"/>
          </a:p>
        </p:txBody>
      </p:sp>
    </p:spTree>
    <p:extLst>
      <p:ext uri="{BB962C8B-B14F-4D97-AF65-F5344CB8AC3E}">
        <p14:creationId xmlns:p14="http://schemas.microsoft.com/office/powerpoint/2010/main" val="2705344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analyze the fourth-party payment used by gambling apps, we manual analyzed 10 gambling apps. </a:t>
            </a:r>
          </a:p>
          <a:p>
            <a:endParaRPr lang="en-US" altLang="zh-CN" dirty="0"/>
          </a:p>
          <a:p>
            <a:r>
              <a:rPr lang="en-US" altLang="zh-CN" dirty="0"/>
              <a:t>Surprisingly, these ten apps have used, in total, 44 fourth-party payment platforms. They often provide different payment methods based on traditional third-party payment platforms, such as Alipay, </a:t>
            </a:r>
            <a:r>
              <a:rPr lang="en-US" altLang="zh-CN" dirty="0" err="1"/>
              <a:t>Wechat</a:t>
            </a:r>
            <a:r>
              <a:rPr lang="en-US" altLang="zh-CN" dirty="0"/>
              <a:t> Pay, UnionPay, </a:t>
            </a:r>
            <a:r>
              <a:rPr lang="en-US" altLang="zh-CN" dirty="0" err="1"/>
              <a:t>EBank</a:t>
            </a:r>
            <a:r>
              <a:rPr lang="en-US" altLang="zh-CN" dirty="0"/>
              <a:t>, </a:t>
            </a:r>
            <a:r>
              <a:rPr lang="en-US" altLang="zh-CN" dirty="0" err="1"/>
              <a:t>QQPay</a:t>
            </a:r>
            <a:r>
              <a:rPr lang="en-US" altLang="zh-CN" dirty="0"/>
              <a:t>, and </a:t>
            </a:r>
            <a:r>
              <a:rPr lang="en-US" altLang="zh-CN" dirty="0" err="1"/>
              <a:t>JDPay</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24</a:t>
            </a:fld>
            <a:endParaRPr lang="zh-CN" altLang="en-US"/>
          </a:p>
        </p:txBody>
      </p:sp>
    </p:spTree>
    <p:extLst>
      <p:ext uri="{BB962C8B-B14F-4D97-AF65-F5344CB8AC3E}">
        <p14:creationId xmlns:p14="http://schemas.microsoft.com/office/powerpoint/2010/main" val="957012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By placing orders but not making actual payments, we could automatically collect the virtual payment accounts. </a:t>
            </a:r>
          </a:p>
          <a:p>
            <a:endParaRPr lang="en-US" altLang="zh-CN" dirty="0"/>
          </a:p>
          <a:p>
            <a:r>
              <a:rPr lang="en-US" altLang="zh-CN" dirty="0"/>
              <a:t>As you can see, every platform uses many accounts to collect payments. </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25</a:t>
            </a:fld>
            <a:endParaRPr lang="zh-CN" altLang="en-US"/>
          </a:p>
        </p:txBody>
      </p:sp>
    </p:spTree>
    <p:extLst>
      <p:ext uri="{BB962C8B-B14F-4D97-AF65-F5344CB8AC3E}">
        <p14:creationId xmlns:p14="http://schemas.microsoft.com/office/powerpoint/2010/main" val="3537735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our preliminary research, we found that many gambling apps have similar UI structures. For example, these three gambling apps are almost identical. </a:t>
            </a:r>
          </a:p>
          <a:p>
            <a:endParaRPr lang="en-US" altLang="zh-CN" dirty="0"/>
          </a:p>
          <a:p>
            <a:r>
              <a:rPr lang="en-US" altLang="zh-CN" dirty="0"/>
              <a:t>Thus, we wondered whether they are operated by the same groups and created by templates, and can we find more gambling apps by analyzing their relationships? </a:t>
            </a:r>
          </a:p>
        </p:txBody>
      </p:sp>
      <p:sp>
        <p:nvSpPr>
          <p:cNvPr id="4" name="灯片编号占位符 3"/>
          <p:cNvSpPr>
            <a:spLocks noGrp="1"/>
          </p:cNvSpPr>
          <p:nvPr>
            <p:ph type="sldNum" sz="quarter" idx="5"/>
          </p:nvPr>
        </p:nvSpPr>
        <p:spPr/>
        <p:txBody>
          <a:bodyPr/>
          <a:lstStyle/>
          <a:p>
            <a:fld id="{5849F42C-2DAE-424C-A4B8-3140182C3E9F}" type="slidenum">
              <a:rPr lang="zh-CN" altLang="en-US" smtClean="0"/>
              <a:t>26</a:t>
            </a:fld>
            <a:endParaRPr lang="zh-CN" altLang="en-US"/>
          </a:p>
        </p:txBody>
      </p:sp>
    </p:spTree>
    <p:extLst>
      <p:ext uri="{BB962C8B-B14F-4D97-AF65-F5344CB8AC3E}">
        <p14:creationId xmlns:p14="http://schemas.microsoft.com/office/powerpoint/2010/main" val="1078957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analyze the code-level similarities between apps, we used FSquaDRA2 to make pairwise comparisons between all apps. Then, we used DBSCAN algorithm to cluster them. </a:t>
            </a:r>
          </a:p>
          <a:p>
            <a:endParaRPr lang="en-US" altLang="zh-CN" dirty="0"/>
          </a:p>
          <a:p>
            <a:r>
              <a:rPr lang="en-US" altLang="zh-CN" dirty="0"/>
              <a:t>Finally, over 3k gambling apps can be clustered into about 190 groups. This result suggests that gambling apps are usually operated in groups indeed. </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27</a:t>
            </a:fld>
            <a:endParaRPr lang="zh-CN" altLang="en-US"/>
          </a:p>
        </p:txBody>
      </p:sp>
    </p:spTree>
    <p:extLst>
      <p:ext uri="{BB962C8B-B14F-4D97-AF65-F5344CB8AC3E}">
        <p14:creationId xmlns:p14="http://schemas.microsoft.com/office/powerpoint/2010/main" val="2802597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we propose a  ”guilt-by-association” expansion method to identify new gambling services and apps . </a:t>
            </a:r>
          </a:p>
          <a:p>
            <a:endParaRPr lang="en-US" altLang="zh-CN" dirty="0"/>
          </a:p>
          <a:p>
            <a:r>
              <a:rPr lang="en-US" altLang="zh-CN" dirty="0"/>
              <a:t>We firstly discover more gambling services based on the Subject Alternative Name in HTTPS certifications. By collecting HTTPS certifications using VirusTotal, we found many new domains just like it’s shown in this figure. </a:t>
            </a:r>
          </a:p>
          <a:p>
            <a:endParaRPr lang="en-US" altLang="zh-CN" dirty="0"/>
          </a:p>
          <a:p>
            <a:r>
              <a:rPr lang="en-US" altLang="zh-CN" dirty="0"/>
              <a:t>Then we analyzed app developer signatures. Removing the common keys like the test key from the AOSP project, we got over 1k private signatures. And we used them to search on </a:t>
            </a:r>
            <a:r>
              <a:rPr lang="en-US" altLang="zh-CN" dirty="0" err="1"/>
              <a:t>Koodous</a:t>
            </a:r>
            <a:r>
              <a:rPr lang="en-US" altLang="zh-CN" dirty="0"/>
              <a:t> which is an mobile app database allowing to search by developer signatures. </a:t>
            </a:r>
          </a:p>
          <a:p>
            <a:endParaRPr lang="en-US" altLang="zh-CN" dirty="0"/>
          </a:p>
          <a:p>
            <a:r>
              <a:rPr lang="en-US" altLang="zh-CN" dirty="0"/>
              <a:t>Using these two methods, </a:t>
            </a:r>
            <a:r>
              <a:rPr lang="en-US" altLang="zh-CN" sz="1600" dirty="0"/>
              <a:t>we found over 140k new domains and over 41k new apps. By manually verifying, most of them are gambling services and apps. And there are also some malicious apps. </a:t>
            </a:r>
            <a:endParaRPr lang="en-US" altLang="zh-CN"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28</a:t>
            </a:fld>
            <a:endParaRPr lang="zh-CN" altLang="en-US"/>
          </a:p>
        </p:txBody>
      </p:sp>
    </p:spTree>
    <p:extLst>
      <p:ext uri="{BB962C8B-B14F-4D97-AF65-F5344CB8AC3E}">
        <p14:creationId xmlns:p14="http://schemas.microsoft.com/office/powerpoint/2010/main" val="3949394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conclusion, our work suggests that:</a:t>
            </a:r>
          </a:p>
          <a:p>
            <a:endParaRPr lang="en-US" altLang="zh-CN" dirty="0"/>
          </a:p>
          <a:p>
            <a:r>
              <a:rPr lang="en-US" altLang="zh-CN" dirty="0"/>
              <a:t>By the way, we have released our dataset at our website. </a:t>
            </a:r>
          </a:p>
        </p:txBody>
      </p:sp>
      <p:sp>
        <p:nvSpPr>
          <p:cNvPr id="4" name="灯片编号占位符 3"/>
          <p:cNvSpPr>
            <a:spLocks noGrp="1"/>
          </p:cNvSpPr>
          <p:nvPr>
            <p:ph type="sldNum" sz="quarter" idx="5"/>
          </p:nvPr>
        </p:nvSpPr>
        <p:spPr/>
        <p:txBody>
          <a:bodyPr/>
          <a:lstStyle/>
          <a:p>
            <a:fld id="{5849F42C-2DAE-424C-A4B8-3140182C3E9F}" type="slidenum">
              <a:rPr lang="zh-CN" altLang="en-US" smtClean="0"/>
              <a:t>29</a:t>
            </a:fld>
            <a:endParaRPr lang="zh-CN" altLang="en-US"/>
          </a:p>
        </p:txBody>
      </p:sp>
    </p:spTree>
    <p:extLst>
      <p:ext uri="{BB962C8B-B14F-4D97-AF65-F5344CB8AC3E}">
        <p14:creationId xmlns:p14="http://schemas.microsoft.com/office/powerpoint/2010/main" val="3528065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gambling policy page of Google Play, according to it, gambling apps are only permitted in several countries, although in these countries, gambling apps are allowed with strict conditions. </a:t>
            </a:r>
          </a:p>
        </p:txBody>
      </p:sp>
      <p:sp>
        <p:nvSpPr>
          <p:cNvPr id="4" name="灯片编号占位符 3"/>
          <p:cNvSpPr>
            <a:spLocks noGrp="1"/>
          </p:cNvSpPr>
          <p:nvPr>
            <p:ph type="sldNum" sz="quarter" idx="5"/>
          </p:nvPr>
        </p:nvSpPr>
        <p:spPr/>
        <p:txBody>
          <a:bodyPr/>
          <a:lstStyle/>
          <a:p>
            <a:fld id="{5849F42C-2DAE-424C-A4B8-3140182C3E9F}" type="slidenum">
              <a:rPr lang="zh-CN" altLang="en-US" smtClean="0"/>
              <a:t>3</a:t>
            </a:fld>
            <a:endParaRPr lang="zh-CN" altLang="en-US"/>
          </a:p>
        </p:txBody>
      </p:sp>
    </p:spTree>
    <p:extLst>
      <p:ext uri="{BB962C8B-B14F-4D97-AF65-F5344CB8AC3E}">
        <p14:creationId xmlns:p14="http://schemas.microsoft.com/office/powerpoint/2010/main" val="6038210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Thanks for your listening.</a:t>
            </a:r>
            <a:r>
              <a:rPr lang="en-AU" altLang="zh-CN" baseline="0" dirty="0"/>
              <a:t> </a:t>
            </a:r>
            <a:r>
              <a:rPr lang="en-US" altLang="zh-CN" sz="1600" dirty="0"/>
              <a:t>Any kind of collaboration is welcome.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600" baseline="0" dirty="0"/>
              <a:t>Feel free to contact me or my </a:t>
            </a:r>
            <a:r>
              <a:rPr lang="en-AU" altLang="zh-CN" dirty="0"/>
              <a:t>advisor Haoyu Wang at </a:t>
            </a:r>
            <a:r>
              <a:rPr lang="en-US" altLang="zh-CN" sz="1600" baseline="0" dirty="0"/>
              <a:t>Beijing University of Posts and Telecommunications.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600" baseline="0" dirty="0"/>
              <a:t>Here’s our </a:t>
            </a:r>
            <a:r>
              <a:rPr lang="en-AU" altLang="zh-CN" dirty="0"/>
              <a:t>Contact information.</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30</a:t>
            </a:fld>
            <a:endParaRPr lang="zh-CN" altLang="en-US"/>
          </a:p>
        </p:txBody>
      </p:sp>
    </p:spTree>
    <p:extLst>
      <p:ext uri="{BB962C8B-B14F-4D97-AF65-F5344CB8AC3E}">
        <p14:creationId xmlns:p14="http://schemas.microsoft.com/office/powerpoint/2010/main" val="2636196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under strict regulations, how gambling apps are different from other apps?</a:t>
            </a:r>
          </a:p>
        </p:txBody>
      </p:sp>
      <p:sp>
        <p:nvSpPr>
          <p:cNvPr id="4" name="灯片编号占位符 3"/>
          <p:cNvSpPr>
            <a:spLocks noGrp="1"/>
          </p:cNvSpPr>
          <p:nvPr>
            <p:ph type="sldNum" sz="quarter" idx="5"/>
          </p:nvPr>
        </p:nvSpPr>
        <p:spPr/>
        <p:txBody>
          <a:bodyPr/>
          <a:lstStyle/>
          <a:p>
            <a:fld id="{5849F42C-2DAE-424C-A4B8-3140182C3E9F}" type="slidenum">
              <a:rPr lang="zh-CN" altLang="en-US" smtClean="0"/>
              <a:t>4</a:t>
            </a:fld>
            <a:endParaRPr lang="zh-CN" altLang="en-US"/>
          </a:p>
        </p:txBody>
      </p:sp>
    </p:spTree>
    <p:extLst>
      <p:ext uri="{BB962C8B-B14F-4D97-AF65-F5344CB8AC3E}">
        <p14:creationId xmlns:p14="http://schemas.microsoft.com/office/powerpoint/2010/main" val="3073347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understand the ecosystem of illegal gambling apps, we first conduct a preliminary study to understand the major players of them.  </a:t>
            </a:r>
          </a:p>
          <a:p>
            <a:endParaRPr lang="en-US" altLang="zh-CN" dirty="0"/>
          </a:p>
          <a:p>
            <a:r>
              <a:rPr lang="en-US" altLang="zh-CN" dirty="0"/>
              <a:t>The first part is the corresponding gambling websites, where you can download gambling apps. </a:t>
            </a:r>
          </a:p>
          <a:p>
            <a:endParaRPr lang="en-US" altLang="zh-CN" dirty="0"/>
          </a:p>
          <a:p>
            <a:r>
              <a:rPr lang="en-US" altLang="zh-CN" dirty="0"/>
              <a:t>Besides, there are also some unique distribution platforms for downloading. </a:t>
            </a:r>
          </a:p>
          <a:p>
            <a:endParaRPr lang="en-US" altLang="zh-CN" dirty="0"/>
          </a:p>
          <a:p>
            <a:r>
              <a:rPr lang="en-US" altLang="zh-CN" dirty="0"/>
              <a:t>As for the developers, they usually create a number of gambling apps with templates, which connected to different web servers, because their servers would be blocked from time to time. </a:t>
            </a:r>
          </a:p>
          <a:p>
            <a:endParaRPr lang="en-US" altLang="zh-CN" dirty="0"/>
          </a:p>
          <a:p>
            <a:r>
              <a:rPr lang="en-US" altLang="zh-CN" dirty="0"/>
              <a:t>In addition, many third-party services like payment services are also widely used. </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5</a:t>
            </a:fld>
            <a:endParaRPr lang="zh-CN" altLang="en-US"/>
          </a:p>
        </p:txBody>
      </p:sp>
    </p:spTree>
    <p:extLst>
      <p:ext uri="{BB962C8B-B14F-4D97-AF65-F5344CB8AC3E}">
        <p14:creationId xmlns:p14="http://schemas.microsoft.com/office/powerpoint/2010/main" val="970289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66666"/>
                </a:solidFill>
                <a:effectLst/>
                <a:latin typeface="Arial" panose="020B0604020202020204" pitchFamily="34" charset="0"/>
              </a:rPr>
              <a:t>To understand the ecosystem of gambling apps better and characterize them. </a:t>
            </a:r>
            <a:r>
              <a:rPr lang="en-US" altLang="zh-CN" dirty="0"/>
              <a:t>Our study is driven by the following research questions. </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6</a:t>
            </a:fld>
            <a:endParaRPr lang="zh-CN" altLang="en-US"/>
          </a:p>
        </p:txBody>
      </p:sp>
    </p:spTree>
    <p:extLst>
      <p:ext uri="{BB962C8B-B14F-4D97-AF65-F5344CB8AC3E}">
        <p14:creationId xmlns:p14="http://schemas.microsoft.com/office/powerpoint/2010/main" val="428592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first, let’s collect some gambling apps. </a:t>
            </a:r>
          </a:p>
          <a:p>
            <a:pPr marL="0" indent="0">
              <a:buNone/>
            </a:pPr>
            <a:endParaRPr lang="en-US" altLang="zh-CN" dirty="0"/>
          </a:p>
          <a:p>
            <a:pPr marL="0" indent="0">
              <a:buNone/>
            </a:pPr>
            <a:r>
              <a:rPr lang="en-US" altLang="zh-CN" dirty="0"/>
              <a:t>As we said, illegal gambling apps can be download from the corresponding websites. </a:t>
            </a:r>
          </a:p>
          <a:p>
            <a:pPr marL="0" indent="0">
              <a:buNone/>
            </a:pPr>
            <a:endParaRPr lang="en-US" altLang="zh-CN" dirty="0"/>
          </a:p>
          <a:p>
            <a:pPr marL="0" indent="0">
              <a:buNone/>
            </a:pPr>
            <a:r>
              <a:rPr lang="en-US" altLang="zh-CN" dirty="0"/>
              <a:t>So, we designed an effective method to download them from gambling websites. It contains two steps: identifying illegal online gambling websites and then, download apps. </a:t>
            </a:r>
          </a:p>
        </p:txBody>
      </p:sp>
      <p:sp>
        <p:nvSpPr>
          <p:cNvPr id="4" name="灯片编号占位符 3"/>
          <p:cNvSpPr>
            <a:spLocks noGrp="1"/>
          </p:cNvSpPr>
          <p:nvPr>
            <p:ph type="sldNum" sz="quarter" idx="5"/>
          </p:nvPr>
        </p:nvSpPr>
        <p:spPr/>
        <p:txBody>
          <a:bodyPr/>
          <a:lstStyle/>
          <a:p>
            <a:fld id="{5849F42C-2DAE-424C-A4B8-3140182C3E9F}" type="slidenum">
              <a:rPr lang="zh-CN" altLang="en-US" smtClean="0"/>
              <a:t>7</a:t>
            </a:fld>
            <a:endParaRPr lang="zh-CN" altLang="en-US"/>
          </a:p>
        </p:txBody>
      </p:sp>
    </p:spTree>
    <p:extLst>
      <p:ext uri="{BB962C8B-B14F-4D97-AF65-F5344CB8AC3E}">
        <p14:creationId xmlns:p14="http://schemas.microsoft.com/office/powerpoint/2010/main" val="1322040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To get more gambling websites, we obtain the DNS data from a major ISP in China. </a:t>
            </a:r>
          </a:p>
          <a:p>
            <a:pPr marL="0" indent="0">
              <a:buNone/>
            </a:pPr>
            <a:endParaRPr lang="en-US" altLang="zh-CN" dirty="0"/>
          </a:p>
          <a:p>
            <a:pPr marL="0" indent="0">
              <a:buNone/>
            </a:pPr>
            <a:r>
              <a:rPr lang="en-US" altLang="zh-CN" dirty="0"/>
              <a:t>With these data, firstly, we filtered irrelevant domains using the ICP licenses and Alexa top sites. </a:t>
            </a:r>
          </a:p>
          <a:p>
            <a:pPr marL="0" indent="0">
              <a:buNone/>
            </a:pPr>
            <a:endParaRPr lang="en-US" altLang="zh-CN" dirty="0"/>
          </a:p>
          <a:p>
            <a:pPr marL="0" indent="0">
              <a:buNone/>
            </a:pPr>
            <a:r>
              <a:rPr lang="en-US" altLang="zh-CN" dirty="0"/>
              <a:t>Then, we crawled the remaining domains. After filtering them by keywords, we used an SVM classifier identify illegal gambling websites. </a:t>
            </a:r>
          </a:p>
          <a:p>
            <a:pPr marL="0" indent="0">
              <a:buNone/>
            </a:pPr>
            <a:endParaRPr lang="en-US" altLang="zh-CN" dirty="0"/>
          </a:p>
          <a:p>
            <a:pPr marL="0" indent="0">
              <a:buNone/>
            </a:pPr>
            <a:r>
              <a:rPr lang="en-US" altLang="zh-CN" dirty="0"/>
              <a:t>Finally, we downloaded apps from them. </a:t>
            </a:r>
          </a:p>
          <a:p>
            <a:pPr marL="0" indent="0">
              <a:buNone/>
            </a:pPr>
            <a:endParaRPr lang="en-US" altLang="zh-CN" dirty="0"/>
          </a:p>
          <a:p>
            <a:pPr marL="0" indent="0">
              <a:buNone/>
            </a:pPr>
            <a:r>
              <a:rPr lang="en-US" altLang="zh-CN" dirty="0"/>
              <a:t>This table shows an overview of our dataset. None of the them are in AndroZoo, which contains over 10 million apps from Google Play and third-party markets.</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8</a:t>
            </a:fld>
            <a:endParaRPr lang="zh-CN" altLang="en-US"/>
          </a:p>
        </p:txBody>
      </p:sp>
    </p:spTree>
    <p:extLst>
      <p:ext uri="{BB962C8B-B14F-4D97-AF65-F5344CB8AC3E}">
        <p14:creationId xmlns:p14="http://schemas.microsoft.com/office/powerpoint/2010/main" val="1322040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how could these apps be distributed?</a:t>
            </a:r>
            <a:endParaRPr lang="en-US" altLang="zh-CN" sz="1600" dirty="0">
              <a:latin typeface="Arial Black" panose="020B0A04020102020204" pitchFamily="34" charset="0"/>
              <a:cs typeface="Calibri" panose="020F0502020204030204" pitchFamily="34" charset="0"/>
            </a:endParaRPr>
          </a:p>
          <a:p>
            <a:endParaRPr lang="en-US" altLang="zh-CN" sz="1600" dirty="0">
              <a:latin typeface="Arial Black" panose="020B0A04020102020204" pitchFamily="34" charset="0"/>
              <a:cs typeface="Calibri" panose="020F0502020204030204" pitchFamily="34" charset="0"/>
            </a:endParaRPr>
          </a:p>
          <a:p>
            <a:r>
              <a:rPr lang="en-US" altLang="zh-CN" dirty="0"/>
              <a:t>In fact, different from ordinary apps distributed via markets, gambling apps use hidden download websites. Besides illegal gambling websites, You can also download gambling apps from them. </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9</a:t>
            </a:fld>
            <a:endParaRPr lang="zh-CN" altLang="en-US"/>
          </a:p>
        </p:txBody>
      </p:sp>
    </p:spTree>
    <p:extLst>
      <p:ext uri="{BB962C8B-B14F-4D97-AF65-F5344CB8AC3E}">
        <p14:creationId xmlns:p14="http://schemas.microsoft.com/office/powerpoint/2010/main" val="2771502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slideMaster" Target="../slideMasters/slideMaster1.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2021-9-26</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矩形 6">
            <a:extLst>
              <a:ext uri="{FF2B5EF4-FFF2-40B4-BE49-F238E27FC236}">
                <a16:creationId xmlns:a16="http://schemas.microsoft.com/office/drawing/2014/main" id="{B9F1F314-14F1-479D-B956-21C75B68BFCB}"/>
              </a:ext>
            </a:extLst>
          </p:cNvPr>
          <p:cNvSpPr/>
          <p:nvPr userDrawn="1"/>
        </p:nvSpPr>
        <p:spPr>
          <a:xfrm>
            <a:off x="-26035" y="873760"/>
            <a:ext cx="12243435" cy="5984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2021-9-26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2021-9-26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BBCF19C6-FC64-4C1C-83DD-2B1993713450}"/>
              </a:ext>
            </a:extLst>
          </p:cNvPr>
          <p:cNvSpPr/>
          <p:nvPr userDrawn="1"/>
        </p:nvSpPr>
        <p:spPr>
          <a:xfrm>
            <a:off x="11229400" y="6000455"/>
            <a:ext cx="746119" cy="746119"/>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2021-9-26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8" name="矩形 7">
            <a:extLst>
              <a:ext uri="{FF2B5EF4-FFF2-40B4-BE49-F238E27FC236}">
                <a16:creationId xmlns:a16="http://schemas.microsoft.com/office/drawing/2014/main" id="{3393BD5A-A925-4964-B170-EDB56AA26CBD}"/>
              </a:ext>
            </a:extLst>
          </p:cNvPr>
          <p:cNvSpPr/>
          <p:nvPr userDrawn="1"/>
        </p:nvSpPr>
        <p:spPr>
          <a:xfrm>
            <a:off x="-26035" y="436880"/>
            <a:ext cx="12243435" cy="5983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347EF4B3-4E8E-45FD-8E00-F9ACEC25480D}"/>
              </a:ext>
            </a:extLst>
          </p:cNvPr>
          <p:cNvSpPr txBox="1"/>
          <p:nvPr userDrawn="1"/>
        </p:nvSpPr>
        <p:spPr>
          <a:xfrm>
            <a:off x="29633" y="6432963"/>
            <a:ext cx="4961467" cy="369332"/>
          </a:xfrm>
          <a:prstGeom prst="rect">
            <a:avLst/>
          </a:prstGeom>
          <a:noFill/>
        </p:spPr>
        <p:txBody>
          <a:bodyPr wrap="square">
            <a:spAutoFit/>
          </a:bodyPr>
          <a:lstStyle/>
          <a:p>
            <a:r>
              <a:rPr lang="en-US" altLang="zh-CN" sz="1800" dirty="0">
                <a:solidFill>
                  <a:schemeClr val="bg1"/>
                </a:solidFill>
                <a:latin typeface="Calibri" panose="020F0502020204030204" pitchFamily="34" charset="0"/>
                <a:cs typeface="Calibri" panose="020F0502020204030204" pitchFamily="34" charset="0"/>
              </a:rPr>
              <a:t>Beijing University of Posts and Telecommunications</a:t>
            </a:r>
            <a:endParaRPr lang="zh-CN" altLang="en-US" sz="1800" dirty="0">
              <a:solidFill>
                <a:schemeClr val="bg1"/>
              </a:solidFill>
              <a:latin typeface="Calibri" panose="020F0502020204030204" pitchFamily="34" charset="0"/>
              <a:cs typeface="Calibri" panose="020F0502020204030204" pitchFamily="34" charset="0"/>
            </a:endParaRPr>
          </a:p>
        </p:txBody>
      </p:sp>
      <p:pic>
        <p:nvPicPr>
          <p:cNvPr id="16" name="图片 15" descr="徽标&#10;&#10;描述已自动生成">
            <a:extLst>
              <a:ext uri="{FF2B5EF4-FFF2-40B4-BE49-F238E27FC236}">
                <a16:creationId xmlns:a16="http://schemas.microsoft.com/office/drawing/2014/main" id="{64331AC6-0018-46C0-8CB4-5768D3FD77D1}"/>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239669" y="6011563"/>
            <a:ext cx="728133" cy="728133"/>
          </a:xfrm>
          <a:prstGeom prst="rect">
            <a:avLst/>
          </a:prstGeom>
        </p:spPr>
      </p:pic>
      <p:sp>
        <p:nvSpPr>
          <p:cNvPr id="19" name="文本框 18">
            <a:extLst>
              <a:ext uri="{FF2B5EF4-FFF2-40B4-BE49-F238E27FC236}">
                <a16:creationId xmlns:a16="http://schemas.microsoft.com/office/drawing/2014/main" id="{4C9BEC18-A0F7-4F3E-B89E-6DDBA8FC4184}"/>
              </a:ext>
            </a:extLst>
          </p:cNvPr>
          <p:cNvSpPr txBox="1"/>
          <p:nvPr userDrawn="1"/>
        </p:nvSpPr>
        <p:spPr>
          <a:xfrm>
            <a:off x="9067800" y="40762"/>
            <a:ext cx="3123092" cy="369332"/>
          </a:xfrm>
          <a:prstGeom prst="rect">
            <a:avLst/>
          </a:prstGeom>
          <a:noFill/>
        </p:spPr>
        <p:txBody>
          <a:bodyPr wrap="square">
            <a:spAutoFit/>
          </a:bodyPr>
          <a:lstStyle/>
          <a:p>
            <a:pPr algn="l" fontAlgn="base"/>
            <a:r>
              <a:rPr lang="en-US" altLang="zh-CN" b="1" i="0" dirty="0">
                <a:solidFill>
                  <a:schemeClr val="bg1"/>
                </a:solidFill>
                <a:effectLst/>
                <a:latin typeface="+mn-lt"/>
              </a:rPr>
              <a:t>The Web Conference 2021</a:t>
            </a:r>
          </a:p>
        </p:txBody>
      </p:sp>
      <p:sp>
        <p:nvSpPr>
          <p:cNvPr id="21" name="文本框 20">
            <a:extLst>
              <a:ext uri="{FF2B5EF4-FFF2-40B4-BE49-F238E27FC236}">
                <a16:creationId xmlns:a16="http://schemas.microsoft.com/office/drawing/2014/main" id="{73BC8CDB-943A-44B5-B4B1-27B0FCA538C3}"/>
              </a:ext>
            </a:extLst>
          </p:cNvPr>
          <p:cNvSpPr txBox="1"/>
          <p:nvPr userDrawn="1"/>
        </p:nvSpPr>
        <p:spPr>
          <a:xfrm>
            <a:off x="29633" y="40762"/>
            <a:ext cx="5596467" cy="369332"/>
          </a:xfrm>
          <a:prstGeom prst="rect">
            <a:avLst/>
          </a:prstGeom>
          <a:noFill/>
        </p:spPr>
        <p:txBody>
          <a:bodyPr wrap="square">
            <a:spAutoFit/>
          </a:bodyPr>
          <a:lstStyle/>
          <a:p>
            <a:pPr algn="l"/>
            <a:r>
              <a:rPr lang="en-US" altLang="zh-CN" sz="1800" b="1" dirty="0">
                <a:solidFill>
                  <a:schemeClr val="bg1"/>
                </a:solidFill>
                <a:latin typeface="Arial Black" panose="020B0A04020102020204" pitchFamily="34" charset="0"/>
                <a:sym typeface="+mn-ea"/>
              </a:rPr>
              <a:t>Demystifying Illegal Mobile Gambling Apps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2021-9-26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2021-9-26</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2021-9-26</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2021-9-26</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2021-9-26</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2021-9-26</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2021-9-26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3A8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2021-9-26</a:t>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1.xml"/><Relationship Id="rId7" Type="http://schemas.openxmlformats.org/officeDocument/2006/relationships/image" Target="../media/image5.ppm"/><Relationship Id="rId2" Type="http://schemas.openxmlformats.org/officeDocument/2006/relationships/slideLayout" Target="../slideLayouts/slideLayout1.xml"/><Relationship Id="rId1" Type="http://schemas.openxmlformats.org/officeDocument/2006/relationships/tags" Target="../tags/tag6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3.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25.png"/><Relationship Id="rId4" Type="http://schemas.openxmlformats.org/officeDocument/2006/relationships/image" Target="../media/image32.em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540.png"/><Relationship Id="rId3" Type="http://schemas.openxmlformats.org/officeDocument/2006/relationships/image" Target="../media/image59.png"/><Relationship Id="rId7" Type="http://schemas.openxmlformats.org/officeDocument/2006/relationships/image" Target="../media/image62.png"/><Relationship Id="rId12" Type="http://schemas.openxmlformats.org/officeDocument/2006/relationships/customXml" Target="../ink/ink4.xml"/><Relationship Id="rId2" Type="http://schemas.openxmlformats.org/officeDocument/2006/relationships/notesSlide" Target="../notesSlides/notesSlide25.xml"/><Relationship Id="rId16" Type="http://schemas.openxmlformats.org/officeDocument/2006/relationships/image" Target="../media/image550.png"/><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64.png"/><Relationship Id="rId5" Type="http://schemas.openxmlformats.org/officeDocument/2006/relationships/image" Target="../media/image61.png"/><Relationship Id="rId15" Type="http://schemas.openxmlformats.org/officeDocument/2006/relationships/customXml" Target="../ink/ink6.xml"/><Relationship Id="rId10" Type="http://schemas.openxmlformats.org/officeDocument/2006/relationships/customXml" Target="../ink/ink3.xml"/><Relationship Id="rId4" Type="http://schemas.openxmlformats.org/officeDocument/2006/relationships/image" Target="../media/image60.png"/><Relationship Id="rId9" Type="http://schemas.openxmlformats.org/officeDocument/2006/relationships/image" Target="../media/image63.png"/><Relationship Id="rId14" Type="http://schemas.openxmlformats.org/officeDocument/2006/relationships/customXml" Target="../ink/ink5.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8.png"/><Relationship Id="rId7"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52.png"/><Relationship Id="rId10" Type="http://schemas.openxmlformats.org/officeDocument/2006/relationships/image" Target="../media/image71.png"/><Relationship Id="rId4" Type="http://schemas.openxmlformats.org/officeDocument/2006/relationships/image" Target="../media/image32.emf"/><Relationship Id="rId9" Type="http://schemas.openxmlformats.org/officeDocument/2006/relationships/image" Target="../media/image20.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hyperlink" Target="mailto:tmliu@bupt.edu.cn"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mailto:haoyuwang@bupt.edu.c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 Id="rId9" Type="http://schemas.openxmlformats.org/officeDocument/2006/relationships/image" Target="../media/image19.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emf"/><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emf"/><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3" Type="http://schemas.openxmlformats.org/officeDocument/2006/relationships/image" Target="../media/image20.emf"/><Relationship Id="rId7" Type="http://schemas.openxmlformats.org/officeDocument/2006/relationships/image" Target="../media/image36.png"/><Relationship Id="rId12"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emf"/><Relationship Id="rId11" Type="http://schemas.openxmlformats.org/officeDocument/2006/relationships/image" Target="../media/image21.png"/><Relationship Id="rId5" Type="http://schemas.openxmlformats.org/officeDocument/2006/relationships/image" Target="../media/image34.emf"/><Relationship Id="rId10" Type="http://schemas.openxmlformats.org/officeDocument/2006/relationships/image" Target="../media/image39.png"/><Relationship Id="rId4" Type="http://schemas.openxmlformats.org/officeDocument/2006/relationships/image" Target="../media/image33.emf"/><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468330" y="1143163"/>
            <a:ext cx="9255337" cy="1569660"/>
          </a:xfrm>
          <a:prstGeom prst="rect">
            <a:avLst/>
          </a:prstGeom>
          <a:noFill/>
        </p:spPr>
        <p:txBody>
          <a:bodyPr wrap="square" rtlCol="0" anchor="t">
            <a:spAutoFit/>
          </a:bodyPr>
          <a:lstStyle/>
          <a:p>
            <a:pPr algn="ctr"/>
            <a:r>
              <a:rPr lang="en-US" altLang="zh-CN" sz="4800" b="1" dirty="0">
                <a:solidFill>
                  <a:srgbClr val="203864"/>
                </a:solidFill>
                <a:latin typeface="Arial Black" panose="020B0A04020102020204" pitchFamily="34" charset="0"/>
                <a:sym typeface="+mn-ea"/>
              </a:rPr>
              <a:t>Demystifying Illegal Mobile Gambling Apps</a:t>
            </a:r>
          </a:p>
        </p:txBody>
      </p:sp>
      <p:sp>
        <p:nvSpPr>
          <p:cNvPr id="14" name="矩形 13">
            <a:extLst>
              <a:ext uri="{FF2B5EF4-FFF2-40B4-BE49-F238E27FC236}">
                <a16:creationId xmlns:a16="http://schemas.microsoft.com/office/drawing/2014/main" id="{C11C8C69-7DD7-46B0-AE78-6D5DE8AF764B}"/>
              </a:ext>
            </a:extLst>
          </p:cNvPr>
          <p:cNvSpPr/>
          <p:nvPr/>
        </p:nvSpPr>
        <p:spPr>
          <a:xfrm>
            <a:off x="1" y="1"/>
            <a:ext cx="12192000"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The Web Conference">
            <a:extLst>
              <a:ext uri="{FF2B5EF4-FFF2-40B4-BE49-F238E27FC236}">
                <a16:creationId xmlns:a16="http://schemas.microsoft.com/office/drawing/2014/main" id="{9C787F79-AA29-41BD-A96D-E365B76DE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6785" y="80586"/>
            <a:ext cx="1720850" cy="638930"/>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E822F3BD-DC98-4E8D-807B-0741C85F4FAA}"/>
              </a:ext>
            </a:extLst>
          </p:cNvPr>
          <p:cNvSpPr txBox="1"/>
          <p:nvPr/>
        </p:nvSpPr>
        <p:spPr>
          <a:xfrm>
            <a:off x="103821" y="350184"/>
            <a:ext cx="3075411" cy="369332"/>
          </a:xfrm>
          <a:prstGeom prst="rect">
            <a:avLst/>
          </a:prstGeom>
          <a:noFill/>
        </p:spPr>
        <p:txBody>
          <a:bodyPr wrap="square">
            <a:spAutoFit/>
          </a:bodyPr>
          <a:lstStyle/>
          <a:p>
            <a:pPr algn="l" fontAlgn="base"/>
            <a:r>
              <a:rPr lang="en-US" altLang="zh-CN" b="1" i="0" dirty="0">
                <a:solidFill>
                  <a:srgbClr val="359C8D"/>
                </a:solidFill>
                <a:effectLst/>
              </a:rPr>
              <a:t>The Web Conference 2021</a:t>
            </a:r>
            <a:endParaRPr lang="en-US" altLang="zh-CN" b="1" i="0" dirty="0">
              <a:solidFill>
                <a:srgbClr val="1C1C1A"/>
              </a:solidFill>
              <a:effectLst/>
            </a:endParaRPr>
          </a:p>
        </p:txBody>
      </p:sp>
      <p:sp>
        <p:nvSpPr>
          <p:cNvPr id="25" name="文本框 24">
            <a:extLst>
              <a:ext uri="{FF2B5EF4-FFF2-40B4-BE49-F238E27FC236}">
                <a16:creationId xmlns:a16="http://schemas.microsoft.com/office/drawing/2014/main" id="{DDBB0424-A6DD-4015-A448-9FB7FA05F1E2}"/>
              </a:ext>
            </a:extLst>
          </p:cNvPr>
          <p:cNvSpPr txBox="1"/>
          <p:nvPr/>
        </p:nvSpPr>
        <p:spPr>
          <a:xfrm>
            <a:off x="2802467" y="2976895"/>
            <a:ext cx="2065868" cy="892552"/>
          </a:xfrm>
          <a:prstGeom prst="rect">
            <a:avLst/>
          </a:prstGeom>
          <a:noFill/>
        </p:spPr>
        <p:txBody>
          <a:bodyPr wrap="square">
            <a:spAutoFit/>
          </a:bodyPr>
          <a:lstStyle/>
          <a:p>
            <a:r>
              <a:rPr lang="en-US" altLang="zh-CN" sz="2400" b="1" i="0" dirty="0">
                <a:solidFill>
                  <a:srgbClr val="000000"/>
                </a:solidFill>
                <a:effectLst/>
                <a:latin typeface="Calibri" panose="020F0502020204030204" pitchFamily="34" charset="0"/>
                <a:cs typeface="Calibri" panose="020F0502020204030204" pitchFamily="34" charset="0"/>
              </a:rPr>
              <a:t>Yuhao Gao</a:t>
            </a:r>
          </a:p>
          <a:p>
            <a:r>
              <a:rPr lang="en-US" altLang="zh-CN" sz="1400" dirty="0">
                <a:latin typeface="Calibri" panose="020F0502020204030204" pitchFamily="34" charset="0"/>
                <a:cs typeface="Calibri" panose="020F0502020204030204" pitchFamily="34" charset="0"/>
              </a:rPr>
              <a:t>Beijing University of Posts </a:t>
            </a:r>
          </a:p>
          <a:p>
            <a:r>
              <a:rPr lang="en-US" altLang="zh-CN" sz="1400" dirty="0">
                <a:latin typeface="Calibri" panose="020F0502020204030204" pitchFamily="34" charset="0"/>
                <a:cs typeface="Calibri" panose="020F0502020204030204" pitchFamily="34" charset="0"/>
              </a:rPr>
              <a:t>and Telecommunications</a:t>
            </a:r>
            <a:endParaRPr lang="zh-CN" altLang="en-US" sz="1400" dirty="0">
              <a:latin typeface="Calibri" panose="020F0502020204030204" pitchFamily="34" charset="0"/>
              <a:cs typeface="Calibri" panose="020F0502020204030204" pitchFamily="34" charset="0"/>
            </a:endParaRPr>
          </a:p>
        </p:txBody>
      </p:sp>
      <p:sp>
        <p:nvSpPr>
          <p:cNvPr id="8" name="文本框 7">
            <a:extLst>
              <a:ext uri="{FF2B5EF4-FFF2-40B4-BE49-F238E27FC236}">
                <a16:creationId xmlns:a16="http://schemas.microsoft.com/office/drawing/2014/main" id="{9CAA2375-4CA6-4C37-8D32-14BB34B88C9C}"/>
              </a:ext>
            </a:extLst>
          </p:cNvPr>
          <p:cNvSpPr txBox="1"/>
          <p:nvPr/>
        </p:nvSpPr>
        <p:spPr>
          <a:xfrm>
            <a:off x="5363633" y="2980669"/>
            <a:ext cx="2125134" cy="892552"/>
          </a:xfrm>
          <a:prstGeom prst="rect">
            <a:avLst/>
          </a:prstGeom>
          <a:noFill/>
        </p:spPr>
        <p:txBody>
          <a:bodyPr wrap="square">
            <a:spAutoFit/>
          </a:bodyPr>
          <a:lstStyle/>
          <a:p>
            <a:r>
              <a:rPr lang="en-US" altLang="zh-CN" sz="2400" b="0" i="0" dirty="0">
                <a:solidFill>
                  <a:srgbClr val="000000"/>
                </a:solidFill>
                <a:effectLst/>
                <a:latin typeface="Calibri" panose="020F0502020204030204" pitchFamily="34" charset="0"/>
                <a:cs typeface="Calibri" panose="020F0502020204030204" pitchFamily="34" charset="0"/>
              </a:rPr>
              <a:t>Haoyu Wang</a:t>
            </a:r>
          </a:p>
          <a:p>
            <a:r>
              <a:rPr lang="en-US" altLang="zh-CN" sz="1400" dirty="0">
                <a:latin typeface="Calibri" panose="020F0502020204030204" pitchFamily="34" charset="0"/>
                <a:cs typeface="Calibri" panose="020F0502020204030204" pitchFamily="34" charset="0"/>
              </a:rPr>
              <a:t>Beijing University of Posts </a:t>
            </a:r>
          </a:p>
          <a:p>
            <a:r>
              <a:rPr lang="en-US" altLang="zh-CN" sz="1400" dirty="0">
                <a:latin typeface="Calibri" panose="020F0502020204030204" pitchFamily="34" charset="0"/>
                <a:cs typeface="Calibri" panose="020F0502020204030204" pitchFamily="34" charset="0"/>
              </a:rPr>
              <a:t>and Telecommunications</a:t>
            </a:r>
            <a:endParaRPr lang="zh-CN" altLang="en-US" sz="1400" dirty="0">
              <a:latin typeface="Calibri" panose="020F0502020204030204" pitchFamily="34" charset="0"/>
              <a:cs typeface="Calibri" panose="020F0502020204030204" pitchFamily="34" charset="0"/>
            </a:endParaRPr>
          </a:p>
        </p:txBody>
      </p:sp>
      <p:sp>
        <p:nvSpPr>
          <p:cNvPr id="10" name="文本框 9">
            <a:extLst>
              <a:ext uri="{FF2B5EF4-FFF2-40B4-BE49-F238E27FC236}">
                <a16:creationId xmlns:a16="http://schemas.microsoft.com/office/drawing/2014/main" id="{08E012BA-5444-4296-8104-E85CF0354660}"/>
              </a:ext>
            </a:extLst>
          </p:cNvPr>
          <p:cNvSpPr txBox="1"/>
          <p:nvPr/>
        </p:nvSpPr>
        <p:spPr>
          <a:xfrm>
            <a:off x="7984065" y="2976895"/>
            <a:ext cx="1574800" cy="677108"/>
          </a:xfrm>
          <a:prstGeom prst="rect">
            <a:avLst/>
          </a:prstGeom>
          <a:noFill/>
        </p:spPr>
        <p:txBody>
          <a:bodyPr wrap="square">
            <a:spAutoFit/>
          </a:bodyPr>
          <a:lstStyle/>
          <a:p>
            <a:r>
              <a:rPr lang="en-US" altLang="zh-CN" sz="2400" b="0" i="0" dirty="0">
                <a:solidFill>
                  <a:srgbClr val="000000"/>
                </a:solidFill>
                <a:effectLst/>
                <a:latin typeface="Calibri" panose="020F0502020204030204" pitchFamily="34" charset="0"/>
                <a:cs typeface="Calibri" panose="020F0502020204030204" pitchFamily="34" charset="0"/>
              </a:rPr>
              <a:t>Li Li</a:t>
            </a:r>
          </a:p>
          <a:p>
            <a:r>
              <a:rPr lang="en-US" altLang="zh-CN" sz="1400" b="0" i="0" dirty="0">
                <a:solidFill>
                  <a:srgbClr val="000000"/>
                </a:solidFill>
                <a:effectLst/>
                <a:latin typeface="Calibri" panose="020F0502020204030204" pitchFamily="34" charset="0"/>
                <a:cs typeface="Calibri" panose="020F0502020204030204" pitchFamily="34" charset="0"/>
              </a:rPr>
              <a:t>Monash University</a:t>
            </a:r>
          </a:p>
        </p:txBody>
      </p:sp>
      <p:sp>
        <p:nvSpPr>
          <p:cNvPr id="12" name="文本框 11">
            <a:extLst>
              <a:ext uri="{FF2B5EF4-FFF2-40B4-BE49-F238E27FC236}">
                <a16:creationId xmlns:a16="http://schemas.microsoft.com/office/drawing/2014/main" id="{13297AA1-432D-4455-AB28-58D5EC8AECE0}"/>
              </a:ext>
            </a:extLst>
          </p:cNvPr>
          <p:cNvSpPr txBox="1"/>
          <p:nvPr/>
        </p:nvSpPr>
        <p:spPr>
          <a:xfrm>
            <a:off x="2802467" y="3997197"/>
            <a:ext cx="2199853" cy="892552"/>
          </a:xfrm>
          <a:prstGeom prst="rect">
            <a:avLst/>
          </a:prstGeom>
          <a:noFill/>
        </p:spPr>
        <p:txBody>
          <a:bodyPr wrap="square">
            <a:spAutoFit/>
          </a:bodyPr>
          <a:lstStyle/>
          <a:p>
            <a:r>
              <a:rPr lang="en-US" altLang="zh-CN" sz="2400" b="0" i="0" dirty="0">
                <a:solidFill>
                  <a:srgbClr val="000000"/>
                </a:solidFill>
                <a:effectLst/>
                <a:latin typeface="Calibri" panose="020F0502020204030204" pitchFamily="34" charset="0"/>
                <a:cs typeface="Calibri" panose="020F0502020204030204" pitchFamily="34" charset="0"/>
              </a:rPr>
              <a:t>Xiapu Luo</a:t>
            </a:r>
          </a:p>
          <a:p>
            <a:r>
              <a:rPr lang="en-US" altLang="zh-CN" sz="1400" b="0" i="0" dirty="0">
                <a:solidFill>
                  <a:srgbClr val="000000"/>
                </a:solidFill>
                <a:effectLst/>
                <a:latin typeface="Calibri" panose="020F0502020204030204" pitchFamily="34" charset="0"/>
                <a:cs typeface="Calibri" panose="020F0502020204030204" pitchFamily="34" charset="0"/>
              </a:rPr>
              <a:t>The Hong Kong Polytechnic </a:t>
            </a:r>
          </a:p>
          <a:p>
            <a:r>
              <a:rPr lang="en-US" altLang="zh-CN" sz="1400" b="0" i="0" dirty="0">
                <a:solidFill>
                  <a:srgbClr val="000000"/>
                </a:solidFill>
                <a:effectLst/>
                <a:latin typeface="Calibri" panose="020F0502020204030204" pitchFamily="34" charset="0"/>
                <a:cs typeface="Calibri" panose="020F0502020204030204" pitchFamily="34" charset="0"/>
              </a:rPr>
              <a:t>University</a:t>
            </a:r>
            <a:r>
              <a:rPr lang="en-US" altLang="zh-CN" sz="1400" dirty="0">
                <a:latin typeface="Calibri" panose="020F0502020204030204" pitchFamily="34" charset="0"/>
                <a:cs typeface="Calibri" panose="020F0502020204030204" pitchFamily="34" charset="0"/>
              </a:rPr>
              <a:t> </a:t>
            </a:r>
            <a:endParaRPr lang="zh-CN" altLang="en-US" sz="1400" dirty="0">
              <a:latin typeface="Calibri" panose="020F0502020204030204" pitchFamily="34" charset="0"/>
              <a:cs typeface="Calibri" panose="020F0502020204030204" pitchFamily="34" charset="0"/>
            </a:endParaRPr>
          </a:p>
        </p:txBody>
      </p:sp>
      <p:sp>
        <p:nvSpPr>
          <p:cNvPr id="16" name="文本框 15">
            <a:extLst>
              <a:ext uri="{FF2B5EF4-FFF2-40B4-BE49-F238E27FC236}">
                <a16:creationId xmlns:a16="http://schemas.microsoft.com/office/drawing/2014/main" id="{4FE430AD-A447-4F1E-9F82-2377CFF8EFEB}"/>
              </a:ext>
            </a:extLst>
          </p:cNvPr>
          <p:cNvSpPr txBox="1"/>
          <p:nvPr/>
        </p:nvSpPr>
        <p:spPr>
          <a:xfrm>
            <a:off x="7984065" y="3997197"/>
            <a:ext cx="2034752" cy="677108"/>
          </a:xfrm>
          <a:prstGeom prst="rect">
            <a:avLst/>
          </a:prstGeom>
          <a:noFill/>
        </p:spPr>
        <p:txBody>
          <a:bodyPr wrap="square">
            <a:spAutoFit/>
          </a:bodyPr>
          <a:lstStyle/>
          <a:p>
            <a:r>
              <a:rPr lang="en-US" altLang="zh-CN" sz="2400" b="0" i="0" dirty="0">
                <a:solidFill>
                  <a:srgbClr val="000000"/>
                </a:solidFill>
                <a:effectLst/>
                <a:latin typeface="Calibri" panose="020F0502020204030204" pitchFamily="34" charset="0"/>
                <a:cs typeface="Calibri" panose="020F0502020204030204" pitchFamily="34" charset="0"/>
              </a:rPr>
              <a:t>Xuanzhe Liu</a:t>
            </a:r>
          </a:p>
          <a:p>
            <a:r>
              <a:rPr lang="en-US" altLang="zh-CN" sz="1400" dirty="0">
                <a:latin typeface="Calibri" panose="020F0502020204030204" pitchFamily="34" charset="0"/>
                <a:cs typeface="Calibri" panose="020F0502020204030204" pitchFamily="34" charset="0"/>
              </a:rPr>
              <a:t>Peking University</a:t>
            </a:r>
            <a:endParaRPr lang="zh-CN" altLang="en-US" sz="1400" dirty="0">
              <a:latin typeface="Calibri" panose="020F0502020204030204" pitchFamily="34" charset="0"/>
              <a:cs typeface="Calibri" panose="020F0502020204030204" pitchFamily="34" charset="0"/>
            </a:endParaRPr>
          </a:p>
        </p:txBody>
      </p:sp>
      <p:sp>
        <p:nvSpPr>
          <p:cNvPr id="17" name="文本框 16">
            <a:extLst>
              <a:ext uri="{FF2B5EF4-FFF2-40B4-BE49-F238E27FC236}">
                <a16:creationId xmlns:a16="http://schemas.microsoft.com/office/drawing/2014/main" id="{9B6867F1-F909-4C6B-B302-8C8B6AB4F3BA}"/>
              </a:ext>
            </a:extLst>
          </p:cNvPr>
          <p:cNvSpPr txBox="1"/>
          <p:nvPr/>
        </p:nvSpPr>
        <p:spPr>
          <a:xfrm>
            <a:off x="5363633" y="3998964"/>
            <a:ext cx="2175935" cy="892552"/>
          </a:xfrm>
          <a:prstGeom prst="rect">
            <a:avLst/>
          </a:prstGeom>
          <a:noFill/>
        </p:spPr>
        <p:txBody>
          <a:bodyPr wrap="square">
            <a:spAutoFit/>
          </a:bodyPr>
          <a:lstStyle/>
          <a:p>
            <a:r>
              <a:rPr lang="en-US" altLang="zh-CN" sz="2400" b="0" i="0" dirty="0">
                <a:solidFill>
                  <a:srgbClr val="000000"/>
                </a:solidFill>
                <a:effectLst/>
                <a:latin typeface="Calibri" panose="020F0502020204030204" pitchFamily="34" charset="0"/>
                <a:cs typeface="Calibri" panose="020F0502020204030204" pitchFamily="34" charset="0"/>
              </a:rPr>
              <a:t>Guoai Xu</a:t>
            </a:r>
          </a:p>
          <a:p>
            <a:r>
              <a:rPr lang="en-US" altLang="zh-CN" sz="1400" dirty="0">
                <a:latin typeface="Calibri" panose="020F0502020204030204" pitchFamily="34" charset="0"/>
                <a:cs typeface="Calibri" panose="020F0502020204030204" pitchFamily="34" charset="0"/>
              </a:rPr>
              <a:t>Beijing University of Posts </a:t>
            </a:r>
          </a:p>
          <a:p>
            <a:r>
              <a:rPr lang="en-US" altLang="zh-CN" sz="1400" dirty="0">
                <a:latin typeface="Calibri" panose="020F0502020204030204" pitchFamily="34" charset="0"/>
                <a:cs typeface="Calibri" panose="020F0502020204030204" pitchFamily="34" charset="0"/>
              </a:rPr>
              <a:t>and Telecommunications</a:t>
            </a:r>
            <a:endParaRPr lang="zh-CN" altLang="en-US" sz="1400" dirty="0">
              <a:latin typeface="Calibri" panose="020F0502020204030204" pitchFamily="34" charset="0"/>
              <a:cs typeface="Calibri" panose="020F0502020204030204" pitchFamily="34" charset="0"/>
            </a:endParaRPr>
          </a:p>
        </p:txBody>
      </p:sp>
      <p:pic>
        <p:nvPicPr>
          <p:cNvPr id="9" name="图片 8" descr="徽标&#10;&#10;描述已自动生成">
            <a:extLst>
              <a:ext uri="{FF2B5EF4-FFF2-40B4-BE49-F238E27FC236}">
                <a16:creationId xmlns:a16="http://schemas.microsoft.com/office/drawing/2014/main" id="{77E384F7-949A-410E-83BB-2F3ACD53D8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7681" y="5272717"/>
            <a:ext cx="1206500" cy="1206500"/>
          </a:xfrm>
          <a:prstGeom prst="rect">
            <a:avLst/>
          </a:prstGeom>
        </p:spPr>
      </p:pic>
      <p:pic>
        <p:nvPicPr>
          <p:cNvPr id="18" name="图片 17" descr="图片包含 箭头&#10;&#10;描述已自动生成">
            <a:extLst>
              <a:ext uri="{FF2B5EF4-FFF2-40B4-BE49-F238E27FC236}">
                <a16:creationId xmlns:a16="http://schemas.microsoft.com/office/drawing/2014/main" id="{F4720A83-C31C-4935-A2A3-1736418037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8257" y="5017871"/>
            <a:ext cx="1761066" cy="1761066"/>
          </a:xfrm>
          <a:prstGeom prst="rect">
            <a:avLst/>
          </a:prstGeom>
        </p:spPr>
      </p:pic>
      <p:pic>
        <p:nvPicPr>
          <p:cNvPr id="23" name="图片 22" descr="图标&#10;&#10;描述已自动生成">
            <a:extLst>
              <a:ext uri="{FF2B5EF4-FFF2-40B4-BE49-F238E27FC236}">
                <a16:creationId xmlns:a16="http://schemas.microsoft.com/office/drawing/2014/main" id="{C6D0F72A-D149-48A6-B6C8-9DFC5C43A7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5489" y="5272718"/>
            <a:ext cx="1206500" cy="1206500"/>
          </a:xfrm>
          <a:prstGeom prst="rect">
            <a:avLst/>
          </a:prstGeom>
        </p:spPr>
      </p:pic>
      <p:pic>
        <p:nvPicPr>
          <p:cNvPr id="26" name="图片 25" descr="徽标, 公司名称&#10;&#10;描述已自动生成">
            <a:extLst>
              <a:ext uri="{FF2B5EF4-FFF2-40B4-BE49-F238E27FC236}">
                <a16:creationId xmlns:a16="http://schemas.microsoft.com/office/drawing/2014/main" id="{1E6402E2-AD40-43E3-A893-E65A72742C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12317" y="5272717"/>
            <a:ext cx="1206500" cy="1206500"/>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653107"/>
            <a:ext cx="5552867"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Distributing Gambling Apps</a:t>
            </a:r>
            <a:endParaRPr lang="zh-CN" altLang="en-US" sz="2800" dirty="0">
              <a:latin typeface="Arial Black" panose="020B0A04020102020204" pitchFamily="34" charset="0"/>
              <a:cs typeface="Calibri" panose="020F0502020204030204" pitchFamily="34" charset="0"/>
            </a:endParaRPr>
          </a:p>
        </p:txBody>
      </p:sp>
      <p:pic>
        <p:nvPicPr>
          <p:cNvPr id="5" name="图片 4">
            <a:extLst>
              <a:ext uri="{FF2B5EF4-FFF2-40B4-BE49-F238E27FC236}">
                <a16:creationId xmlns:a16="http://schemas.microsoft.com/office/drawing/2014/main" id="{C8465639-DAEC-4B86-A361-1224F4AE711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28468" y="415944"/>
            <a:ext cx="5503164" cy="5887212"/>
          </a:xfrm>
          <a:prstGeom prst="rect">
            <a:avLst/>
          </a:prstGeom>
        </p:spPr>
      </p:pic>
      <p:graphicFrame>
        <p:nvGraphicFramePr>
          <p:cNvPr id="8" name="表格 8">
            <a:extLst>
              <a:ext uri="{FF2B5EF4-FFF2-40B4-BE49-F238E27FC236}">
                <a16:creationId xmlns:a16="http://schemas.microsoft.com/office/drawing/2014/main" id="{80D6991C-587F-4438-B6B8-1BED06F54FFA}"/>
              </a:ext>
            </a:extLst>
          </p:cNvPr>
          <p:cNvGraphicFramePr>
            <a:graphicFrameLocks noGrp="1"/>
          </p:cNvGraphicFramePr>
          <p:nvPr>
            <p:extLst>
              <p:ext uri="{D42A27DB-BD31-4B8C-83A1-F6EECF244321}">
                <p14:modId xmlns:p14="http://schemas.microsoft.com/office/powerpoint/2010/main" val="2727607639"/>
              </p:ext>
            </p:extLst>
          </p:nvPr>
        </p:nvGraphicFramePr>
        <p:xfrm>
          <a:off x="291838" y="2451353"/>
          <a:ext cx="5804163" cy="3029689"/>
        </p:xfrm>
        <a:graphic>
          <a:graphicData uri="http://schemas.openxmlformats.org/drawingml/2006/table">
            <a:tbl>
              <a:tblPr firstRow="1" bandRow="1">
                <a:tableStyleId>{7DF18680-E054-41AD-8BC1-D1AEF772440D}</a:tableStyleId>
              </a:tblPr>
              <a:tblGrid>
                <a:gridCol w="2424781">
                  <a:extLst>
                    <a:ext uri="{9D8B030D-6E8A-4147-A177-3AD203B41FA5}">
                      <a16:colId xmlns:a16="http://schemas.microsoft.com/office/drawing/2014/main" val="3963339686"/>
                    </a:ext>
                  </a:extLst>
                </a:gridCol>
                <a:gridCol w="1015409">
                  <a:extLst>
                    <a:ext uri="{9D8B030D-6E8A-4147-A177-3AD203B41FA5}">
                      <a16:colId xmlns:a16="http://schemas.microsoft.com/office/drawing/2014/main" val="113002919"/>
                    </a:ext>
                  </a:extLst>
                </a:gridCol>
                <a:gridCol w="547577">
                  <a:extLst>
                    <a:ext uri="{9D8B030D-6E8A-4147-A177-3AD203B41FA5}">
                      <a16:colId xmlns:a16="http://schemas.microsoft.com/office/drawing/2014/main" val="1724136195"/>
                    </a:ext>
                  </a:extLst>
                </a:gridCol>
                <a:gridCol w="792125">
                  <a:extLst>
                    <a:ext uri="{9D8B030D-6E8A-4147-A177-3AD203B41FA5}">
                      <a16:colId xmlns:a16="http://schemas.microsoft.com/office/drawing/2014/main" val="4075358949"/>
                    </a:ext>
                  </a:extLst>
                </a:gridCol>
                <a:gridCol w="1024271">
                  <a:extLst>
                    <a:ext uri="{9D8B030D-6E8A-4147-A177-3AD203B41FA5}">
                      <a16:colId xmlns:a16="http://schemas.microsoft.com/office/drawing/2014/main" val="2542755966"/>
                    </a:ext>
                  </a:extLst>
                </a:gridCol>
              </a:tblGrid>
              <a:tr h="559539">
                <a:tc>
                  <a:txBody>
                    <a:bodyPr/>
                    <a:lstStyle/>
                    <a:p>
                      <a:pPr algn="ctr" fontAlgn="ctr"/>
                      <a:r>
                        <a:rPr lang="en-US" sz="1400" b="1" u="none" strike="noStrike" dirty="0">
                          <a:solidFill>
                            <a:schemeClr val="bg1"/>
                          </a:solidFill>
                          <a:effectLst/>
                        </a:rPr>
                        <a:t>Domain</a:t>
                      </a:r>
                      <a:endParaRPr lang="en-US" sz="1400" b="1"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400" b="1" u="none" strike="noStrike" dirty="0">
                          <a:solidFill>
                            <a:schemeClr val="bg1"/>
                          </a:solidFill>
                          <a:effectLst/>
                        </a:rPr>
                        <a:t>Gambling Websites</a:t>
                      </a:r>
                      <a:endParaRPr lang="en-US" sz="1400" b="1"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400" b="1" u="none" strike="noStrike" dirty="0">
                          <a:solidFill>
                            <a:schemeClr val="bg1"/>
                          </a:solidFill>
                          <a:effectLst/>
                        </a:rPr>
                        <a:t>Apks</a:t>
                      </a:r>
                      <a:endParaRPr lang="en-US" sz="1400" b="1"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400" b="1" u="none" strike="noStrike" dirty="0">
                          <a:solidFill>
                            <a:schemeClr val="bg1"/>
                          </a:solidFill>
                          <a:effectLst/>
                        </a:rPr>
                        <a:t>Unique Apks</a:t>
                      </a:r>
                      <a:endParaRPr lang="en-US" sz="1400" b="1"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400" b="1" u="none" strike="noStrike" dirty="0">
                          <a:solidFill>
                            <a:schemeClr val="bg1"/>
                          </a:solidFill>
                          <a:effectLst/>
                        </a:rPr>
                        <a:t>Developers</a:t>
                      </a:r>
                      <a:endParaRPr lang="en-US" sz="1400" b="1"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426362358"/>
                  </a:ext>
                </a:extLst>
              </a:tr>
              <a:tr h="433070">
                <a:tc>
                  <a:txBody>
                    <a:bodyPr/>
                    <a:lstStyle/>
                    <a:p>
                      <a:pPr marL="180000" algn="l" fontAlgn="ctr"/>
                      <a:r>
                        <a:rPr lang="en-US" sz="1600" b="0" u="none" strike="noStrike" dirty="0">
                          <a:solidFill>
                            <a:srgbClr val="000000"/>
                          </a:solidFill>
                          <a:effectLst/>
                        </a:rPr>
                        <a:t>yb9.me</a:t>
                      </a:r>
                      <a:endParaRPr lang="en-US" sz="1600" b="0" i="0" u="none" strike="noStrike" dirty="0">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0" u="none" strike="noStrike" dirty="0">
                          <a:solidFill>
                            <a:srgbClr val="000000"/>
                          </a:solidFill>
                          <a:effectLst/>
                        </a:rPr>
                        <a:t>954</a:t>
                      </a:r>
                      <a:endParaRPr lang="en-US" altLang="zh-CN" sz="1600" b="0" i="0" u="none" strike="noStrike" dirty="0">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0" u="none" strike="noStrike">
                          <a:solidFill>
                            <a:srgbClr val="000000"/>
                          </a:solidFill>
                          <a:effectLst/>
                        </a:rPr>
                        <a:t>839</a:t>
                      </a:r>
                      <a:endParaRPr lang="en-US" altLang="zh-CN" sz="1600" b="0" i="0" u="none" strike="noStrike">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0" u="none" strike="noStrike">
                          <a:solidFill>
                            <a:srgbClr val="000000"/>
                          </a:solidFill>
                          <a:effectLst/>
                        </a:rPr>
                        <a:t>650</a:t>
                      </a:r>
                      <a:endParaRPr lang="en-US" altLang="zh-CN" sz="1600" b="0" i="0" u="none" strike="noStrike">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0" u="none" strike="noStrike">
                          <a:solidFill>
                            <a:srgbClr val="000000"/>
                          </a:solidFill>
                          <a:effectLst/>
                        </a:rPr>
                        <a:t>8</a:t>
                      </a:r>
                      <a:endParaRPr lang="en-US" altLang="zh-CN" sz="1600" b="0" i="0" u="none" strike="noStrike">
                        <a:solidFill>
                          <a:srgbClr val="000000"/>
                        </a:solidFill>
                        <a:effectLst/>
                        <a:latin typeface="+mn-lt"/>
                        <a:ea typeface="等线" panose="02010600030101010101" pitchFamily="2" charset="-122"/>
                      </a:endParaRPr>
                    </a:p>
                  </a:txBody>
                  <a:tcPr marL="6350" marR="6350" marT="6350" marB="0" anchor="ctr"/>
                </a:tc>
                <a:extLst>
                  <a:ext uri="{0D108BD9-81ED-4DB2-BD59-A6C34878D82A}">
                    <a16:rowId xmlns:a16="http://schemas.microsoft.com/office/drawing/2014/main" val="3764756842"/>
                  </a:ext>
                </a:extLst>
              </a:tr>
              <a:tr h="433070">
                <a:tc>
                  <a:txBody>
                    <a:bodyPr/>
                    <a:lstStyle/>
                    <a:p>
                      <a:pPr marL="180000" algn="l" fontAlgn="ctr"/>
                      <a:r>
                        <a:rPr lang="en-US" sz="1600" b="0" u="none" strike="noStrike" dirty="0">
                          <a:solidFill>
                            <a:srgbClr val="000000"/>
                          </a:solidFill>
                          <a:effectLst/>
                        </a:rPr>
                        <a:t>asd2159.ucc-bundle.broadcast-large.com</a:t>
                      </a:r>
                      <a:endParaRPr lang="en-US" sz="1600" b="0" i="0" u="none" strike="noStrike" dirty="0">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0" u="none" strike="noStrike" dirty="0">
                          <a:solidFill>
                            <a:srgbClr val="000000"/>
                          </a:solidFill>
                          <a:effectLst/>
                        </a:rPr>
                        <a:t>223</a:t>
                      </a:r>
                      <a:endParaRPr lang="en-US" altLang="zh-CN" sz="1600" b="0" i="0" u="none" strike="noStrike" dirty="0">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0" u="none" strike="noStrike" dirty="0">
                          <a:solidFill>
                            <a:srgbClr val="000000"/>
                          </a:solidFill>
                          <a:effectLst/>
                        </a:rPr>
                        <a:t>124</a:t>
                      </a:r>
                      <a:endParaRPr lang="en-US" altLang="zh-CN" sz="1600" b="0" i="0" u="none" strike="noStrike" dirty="0">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0" u="none" strike="noStrike">
                          <a:solidFill>
                            <a:srgbClr val="000000"/>
                          </a:solidFill>
                          <a:effectLst/>
                        </a:rPr>
                        <a:t>112</a:t>
                      </a:r>
                      <a:endParaRPr lang="en-US" altLang="zh-CN" sz="1600" b="0" i="0" u="none" strike="noStrike">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0" u="none" strike="noStrike">
                          <a:solidFill>
                            <a:srgbClr val="000000"/>
                          </a:solidFill>
                          <a:effectLst/>
                        </a:rPr>
                        <a:t>7</a:t>
                      </a:r>
                      <a:endParaRPr lang="en-US" altLang="zh-CN" sz="1600" b="0" i="0" u="none" strike="noStrike">
                        <a:solidFill>
                          <a:srgbClr val="000000"/>
                        </a:solidFill>
                        <a:effectLst/>
                        <a:latin typeface="+mn-lt"/>
                        <a:ea typeface="等线" panose="02010600030101010101" pitchFamily="2" charset="-122"/>
                      </a:endParaRPr>
                    </a:p>
                  </a:txBody>
                  <a:tcPr marL="6350" marR="6350" marT="6350" marB="0" anchor="ctr"/>
                </a:tc>
                <a:extLst>
                  <a:ext uri="{0D108BD9-81ED-4DB2-BD59-A6C34878D82A}">
                    <a16:rowId xmlns:a16="http://schemas.microsoft.com/office/drawing/2014/main" val="2577944985"/>
                  </a:ext>
                </a:extLst>
              </a:tr>
              <a:tr h="433070">
                <a:tc>
                  <a:txBody>
                    <a:bodyPr/>
                    <a:lstStyle/>
                    <a:p>
                      <a:pPr marL="180000" algn="l" fontAlgn="ctr"/>
                      <a:r>
                        <a:rPr lang="en-US" sz="1600" b="0" u="none" strike="noStrike" dirty="0">
                          <a:solidFill>
                            <a:srgbClr val="000000"/>
                          </a:solidFill>
                          <a:effectLst/>
                        </a:rPr>
                        <a:t>yt9.me</a:t>
                      </a:r>
                      <a:endParaRPr lang="en-US" sz="1600" b="0" i="0" u="none" strike="noStrike" dirty="0">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0" u="none" strike="noStrike" dirty="0">
                          <a:solidFill>
                            <a:srgbClr val="000000"/>
                          </a:solidFill>
                          <a:effectLst/>
                        </a:rPr>
                        <a:t>200</a:t>
                      </a:r>
                      <a:endParaRPr lang="en-US" altLang="zh-CN" sz="1600" b="0" i="0" u="none" strike="noStrike" dirty="0">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0" u="none" strike="noStrike" dirty="0">
                          <a:solidFill>
                            <a:srgbClr val="000000"/>
                          </a:solidFill>
                          <a:effectLst/>
                        </a:rPr>
                        <a:t>191</a:t>
                      </a:r>
                      <a:endParaRPr lang="en-US" altLang="zh-CN" sz="1600" b="0" i="0" u="none" strike="noStrike" dirty="0">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0" u="none" strike="noStrike" dirty="0">
                          <a:solidFill>
                            <a:srgbClr val="000000"/>
                          </a:solidFill>
                          <a:effectLst/>
                        </a:rPr>
                        <a:t>182</a:t>
                      </a:r>
                      <a:endParaRPr lang="en-US" altLang="zh-CN" sz="1600" b="0" i="0" u="none" strike="noStrike" dirty="0">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0" u="none" strike="noStrike">
                          <a:solidFill>
                            <a:srgbClr val="000000"/>
                          </a:solidFill>
                          <a:effectLst/>
                        </a:rPr>
                        <a:t>1</a:t>
                      </a:r>
                      <a:endParaRPr lang="en-US" altLang="zh-CN" sz="1600" b="0" i="0" u="none" strike="noStrike">
                        <a:solidFill>
                          <a:srgbClr val="000000"/>
                        </a:solidFill>
                        <a:effectLst/>
                        <a:latin typeface="+mn-lt"/>
                        <a:ea typeface="等线" panose="02010600030101010101" pitchFamily="2" charset="-122"/>
                      </a:endParaRPr>
                    </a:p>
                  </a:txBody>
                  <a:tcPr marL="6350" marR="6350" marT="6350" marB="0" anchor="ctr"/>
                </a:tc>
                <a:extLst>
                  <a:ext uri="{0D108BD9-81ED-4DB2-BD59-A6C34878D82A}">
                    <a16:rowId xmlns:a16="http://schemas.microsoft.com/office/drawing/2014/main" val="1331362868"/>
                  </a:ext>
                </a:extLst>
              </a:tr>
              <a:tr h="433070">
                <a:tc>
                  <a:txBody>
                    <a:bodyPr/>
                    <a:lstStyle/>
                    <a:p>
                      <a:pPr marL="180000" algn="l" fontAlgn="ctr"/>
                      <a:r>
                        <a:rPr lang="en-US" sz="1600" b="0" u="none" strike="noStrike" dirty="0">
                          <a:solidFill>
                            <a:srgbClr val="000000"/>
                          </a:solidFill>
                          <a:effectLst/>
                        </a:rPr>
                        <a:t>yk7.me</a:t>
                      </a:r>
                      <a:endParaRPr lang="en-US" sz="1600" b="0" i="0" u="none" strike="noStrike" dirty="0">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0" u="none" strike="noStrike" dirty="0">
                          <a:solidFill>
                            <a:srgbClr val="000000"/>
                          </a:solidFill>
                          <a:effectLst/>
                        </a:rPr>
                        <a:t>150</a:t>
                      </a:r>
                      <a:endParaRPr lang="en-US" altLang="zh-CN" sz="1600" b="0" i="0" u="none" strike="noStrike" dirty="0">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0" u="none" strike="noStrike">
                          <a:solidFill>
                            <a:srgbClr val="000000"/>
                          </a:solidFill>
                          <a:effectLst/>
                        </a:rPr>
                        <a:t>125</a:t>
                      </a:r>
                      <a:endParaRPr lang="en-US" altLang="zh-CN" sz="1600" b="0" i="0" u="none" strike="noStrike">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0" u="none" strike="noStrike" dirty="0">
                          <a:solidFill>
                            <a:srgbClr val="000000"/>
                          </a:solidFill>
                          <a:effectLst/>
                        </a:rPr>
                        <a:t>104</a:t>
                      </a:r>
                      <a:endParaRPr lang="en-US" altLang="zh-CN" sz="1600" b="0" i="0" u="none" strike="noStrike" dirty="0">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0" u="none" strike="noStrike" dirty="0">
                          <a:solidFill>
                            <a:srgbClr val="000000"/>
                          </a:solidFill>
                          <a:effectLst/>
                        </a:rPr>
                        <a:t>3</a:t>
                      </a:r>
                      <a:endParaRPr lang="en-US" altLang="zh-CN" sz="1600" b="0" i="0" u="none" strike="noStrike" dirty="0">
                        <a:solidFill>
                          <a:srgbClr val="000000"/>
                        </a:solidFill>
                        <a:effectLst/>
                        <a:latin typeface="+mn-lt"/>
                        <a:ea typeface="等线" panose="02010600030101010101" pitchFamily="2" charset="-122"/>
                      </a:endParaRPr>
                    </a:p>
                  </a:txBody>
                  <a:tcPr marL="6350" marR="6350" marT="6350" marB="0" anchor="ctr"/>
                </a:tc>
                <a:extLst>
                  <a:ext uri="{0D108BD9-81ED-4DB2-BD59-A6C34878D82A}">
                    <a16:rowId xmlns:a16="http://schemas.microsoft.com/office/drawing/2014/main" val="2664604010"/>
                  </a:ext>
                </a:extLst>
              </a:tr>
              <a:tr h="433070">
                <a:tc>
                  <a:txBody>
                    <a:bodyPr/>
                    <a:lstStyle/>
                    <a:p>
                      <a:pPr marL="180000" algn="l" fontAlgn="ctr"/>
                      <a:r>
                        <a:rPr lang="en-US" sz="1600" b="0" u="none" strike="noStrike" dirty="0">
                          <a:solidFill>
                            <a:srgbClr val="000000"/>
                          </a:solidFill>
                          <a:effectLst/>
                        </a:rPr>
                        <a:t>app3.ppbk9.com</a:t>
                      </a:r>
                      <a:endParaRPr lang="en-US" sz="1600" b="0" i="0" u="none" strike="noStrike" dirty="0">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0" u="none" strike="noStrike" dirty="0">
                          <a:solidFill>
                            <a:srgbClr val="000000"/>
                          </a:solidFill>
                          <a:effectLst/>
                        </a:rPr>
                        <a:t>136</a:t>
                      </a:r>
                      <a:endParaRPr lang="en-US" altLang="zh-CN" sz="1600" b="0" i="0" u="none" strike="noStrike" dirty="0">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0" u="none" strike="noStrike">
                          <a:solidFill>
                            <a:srgbClr val="000000"/>
                          </a:solidFill>
                          <a:effectLst/>
                        </a:rPr>
                        <a:t>91</a:t>
                      </a:r>
                      <a:endParaRPr lang="en-US" altLang="zh-CN" sz="1600" b="0" i="0" u="none" strike="noStrike">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0" u="none" strike="noStrike" dirty="0">
                          <a:solidFill>
                            <a:srgbClr val="000000"/>
                          </a:solidFill>
                          <a:effectLst/>
                        </a:rPr>
                        <a:t>60</a:t>
                      </a:r>
                      <a:endParaRPr lang="en-US" altLang="zh-CN" sz="1600" b="0" i="0" u="none" strike="noStrike" dirty="0">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0" u="none" strike="noStrike" dirty="0">
                          <a:solidFill>
                            <a:srgbClr val="000000"/>
                          </a:solidFill>
                          <a:effectLst/>
                        </a:rPr>
                        <a:t>2</a:t>
                      </a:r>
                      <a:endParaRPr lang="en-US" altLang="zh-CN" sz="1600" b="0" i="0" u="none" strike="noStrike" dirty="0">
                        <a:solidFill>
                          <a:srgbClr val="000000"/>
                        </a:solidFill>
                        <a:effectLst/>
                        <a:latin typeface="+mn-lt"/>
                        <a:ea typeface="等线" panose="02010600030101010101" pitchFamily="2" charset="-122"/>
                      </a:endParaRPr>
                    </a:p>
                  </a:txBody>
                  <a:tcPr marL="6350" marR="6350" marT="6350" marB="0" anchor="ctr"/>
                </a:tc>
                <a:extLst>
                  <a:ext uri="{0D108BD9-81ED-4DB2-BD59-A6C34878D82A}">
                    <a16:rowId xmlns:a16="http://schemas.microsoft.com/office/drawing/2014/main" val="697550727"/>
                  </a:ext>
                </a:extLst>
              </a:tr>
            </a:tbl>
          </a:graphicData>
        </a:graphic>
      </p:graphicFrame>
      <p:sp>
        <p:nvSpPr>
          <p:cNvPr id="9" name="文本框 8">
            <a:extLst>
              <a:ext uri="{FF2B5EF4-FFF2-40B4-BE49-F238E27FC236}">
                <a16:creationId xmlns:a16="http://schemas.microsoft.com/office/drawing/2014/main" id="{40CB8168-F461-4E84-B994-E9609FED57F6}"/>
              </a:ext>
            </a:extLst>
          </p:cNvPr>
          <p:cNvSpPr txBox="1"/>
          <p:nvPr/>
        </p:nvSpPr>
        <p:spPr>
          <a:xfrm>
            <a:off x="248603" y="1361028"/>
            <a:ext cx="6061893"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285750" indent="-285750">
              <a:buFont typeface="Wingdings" panose="05000000000000000000" pitchFamily="2" charset="2"/>
              <a:buChar char="Ø"/>
            </a:pPr>
            <a:r>
              <a:rPr lang="en-US" altLang="zh-CN" sz="1800" i="0" dirty="0">
                <a:solidFill>
                  <a:srgbClr val="000000"/>
                </a:solidFill>
                <a:effectLst/>
              </a:rPr>
              <a:t>Type-1 Download services: use the same domains with gambling websites</a:t>
            </a:r>
          </a:p>
          <a:p>
            <a:pPr marL="285750" indent="-285750">
              <a:buFont typeface="Wingdings" panose="05000000000000000000" pitchFamily="2" charset="2"/>
              <a:buChar char="Ø"/>
            </a:pPr>
            <a:r>
              <a:rPr lang="en-US" altLang="zh-CN" dirty="0">
                <a:solidFill>
                  <a:srgbClr val="000000"/>
                </a:solidFill>
              </a:rPr>
              <a:t>Type-2 Download services: have their own domains</a:t>
            </a:r>
            <a:endParaRPr lang="en-US" altLang="zh-CN" sz="1800" i="0" dirty="0">
              <a:solidFill>
                <a:srgbClr val="000000"/>
              </a:solidFill>
              <a:effectLst/>
            </a:endParaRPr>
          </a:p>
        </p:txBody>
      </p:sp>
      <p:sp>
        <p:nvSpPr>
          <p:cNvPr id="10" name="文本框 9">
            <a:extLst>
              <a:ext uri="{FF2B5EF4-FFF2-40B4-BE49-F238E27FC236}">
                <a16:creationId xmlns:a16="http://schemas.microsoft.com/office/drawing/2014/main" id="{8DA0163C-D076-4E1A-A932-B2DD741F45B4}"/>
              </a:ext>
            </a:extLst>
          </p:cNvPr>
          <p:cNvSpPr txBox="1"/>
          <p:nvPr/>
        </p:nvSpPr>
        <p:spPr>
          <a:xfrm>
            <a:off x="248603" y="5717487"/>
            <a:ext cx="8690116" cy="64633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285750" indent="-285750">
              <a:buFont typeface="Wingdings" panose="05000000000000000000" pitchFamily="2" charset="2"/>
              <a:buChar char="Ø"/>
            </a:pPr>
            <a:r>
              <a:rPr lang="en-US" altLang="zh-CN" dirty="0">
                <a:solidFill>
                  <a:srgbClr val="000000"/>
                </a:solidFill>
              </a:rPr>
              <a:t>Gambling websites, download services and gambling apps are highly related</a:t>
            </a:r>
            <a:endParaRPr lang="en-US" altLang="zh-CN" sz="1800" i="0" dirty="0">
              <a:solidFill>
                <a:srgbClr val="000000"/>
              </a:solidFill>
              <a:effectLst/>
            </a:endParaRPr>
          </a:p>
          <a:p>
            <a:pPr marL="285750" indent="-285750">
              <a:buFont typeface="Wingdings" panose="05000000000000000000" pitchFamily="2" charset="2"/>
              <a:buChar char="Ø"/>
            </a:pPr>
            <a:r>
              <a:rPr lang="en-US" altLang="zh-CN" dirty="0">
                <a:solidFill>
                  <a:srgbClr val="000000"/>
                </a:solidFill>
              </a:rPr>
              <a:t>Some top download services contains so many apps</a:t>
            </a:r>
            <a:endParaRPr lang="en-US" altLang="zh-CN" sz="1800" i="0" dirty="0">
              <a:solidFill>
                <a:srgbClr val="000000"/>
              </a:solidFill>
              <a:effectLst/>
            </a:endParaRPr>
          </a:p>
        </p:txBody>
      </p:sp>
    </p:spTree>
    <p:extLst>
      <p:ext uri="{BB962C8B-B14F-4D97-AF65-F5344CB8AC3E}">
        <p14:creationId xmlns:p14="http://schemas.microsoft.com/office/powerpoint/2010/main" val="6164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1"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1"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653107"/>
            <a:ext cx="5552867"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Distributing Gambling Apps</a:t>
            </a:r>
            <a:endParaRPr lang="zh-CN" altLang="en-US" sz="2800" dirty="0">
              <a:latin typeface="Arial Black" panose="020B0A04020102020204" pitchFamily="34" charset="0"/>
              <a:cs typeface="Calibri" panose="020F0502020204030204" pitchFamily="34" charset="0"/>
            </a:endParaRPr>
          </a:p>
        </p:txBody>
      </p:sp>
      <p:pic>
        <p:nvPicPr>
          <p:cNvPr id="7" name="图片 6">
            <a:extLst>
              <a:ext uri="{FF2B5EF4-FFF2-40B4-BE49-F238E27FC236}">
                <a16:creationId xmlns:a16="http://schemas.microsoft.com/office/drawing/2014/main" id="{F5D37760-06A8-4F47-A0DC-EEEA90319F4D}"/>
              </a:ext>
            </a:extLst>
          </p:cNvPr>
          <p:cNvPicPr>
            <a:picLocks noChangeAspect="1"/>
          </p:cNvPicPr>
          <p:nvPr/>
        </p:nvPicPr>
        <p:blipFill>
          <a:blip r:embed="rId3"/>
          <a:stretch>
            <a:fillRect/>
          </a:stretch>
        </p:blipFill>
        <p:spPr>
          <a:xfrm>
            <a:off x="6389877" y="2042179"/>
            <a:ext cx="2610742" cy="2477646"/>
          </a:xfrm>
          <a:prstGeom prst="rect">
            <a:avLst/>
          </a:prstGeom>
        </p:spPr>
      </p:pic>
      <p:pic>
        <p:nvPicPr>
          <p:cNvPr id="10" name="图片 9">
            <a:extLst>
              <a:ext uri="{FF2B5EF4-FFF2-40B4-BE49-F238E27FC236}">
                <a16:creationId xmlns:a16="http://schemas.microsoft.com/office/drawing/2014/main" id="{850276A0-FC65-4E83-9D1B-CDE3020F05DF}"/>
              </a:ext>
            </a:extLst>
          </p:cNvPr>
          <p:cNvPicPr>
            <a:picLocks noChangeAspect="1"/>
          </p:cNvPicPr>
          <p:nvPr/>
        </p:nvPicPr>
        <p:blipFill>
          <a:blip r:embed="rId4"/>
          <a:stretch>
            <a:fillRect/>
          </a:stretch>
        </p:blipFill>
        <p:spPr>
          <a:xfrm>
            <a:off x="7319383" y="2659771"/>
            <a:ext cx="2705523" cy="2482008"/>
          </a:xfrm>
          <a:prstGeom prst="rect">
            <a:avLst/>
          </a:prstGeom>
        </p:spPr>
      </p:pic>
      <p:pic>
        <p:nvPicPr>
          <p:cNvPr id="12" name="图片 11">
            <a:extLst>
              <a:ext uri="{FF2B5EF4-FFF2-40B4-BE49-F238E27FC236}">
                <a16:creationId xmlns:a16="http://schemas.microsoft.com/office/drawing/2014/main" id="{C01245C5-77B7-4EC1-A9BF-FA4B1A6A199A}"/>
              </a:ext>
            </a:extLst>
          </p:cNvPr>
          <p:cNvPicPr>
            <a:picLocks noChangeAspect="1"/>
          </p:cNvPicPr>
          <p:nvPr/>
        </p:nvPicPr>
        <p:blipFill>
          <a:blip r:embed="rId5"/>
          <a:stretch>
            <a:fillRect/>
          </a:stretch>
        </p:blipFill>
        <p:spPr>
          <a:xfrm>
            <a:off x="8589433" y="3340307"/>
            <a:ext cx="2815167" cy="2477646"/>
          </a:xfrm>
          <a:prstGeom prst="rect">
            <a:avLst/>
          </a:prstGeom>
        </p:spPr>
      </p:pic>
      <p:sp>
        <p:nvSpPr>
          <p:cNvPr id="15" name="文本框 14">
            <a:extLst>
              <a:ext uri="{FF2B5EF4-FFF2-40B4-BE49-F238E27FC236}">
                <a16:creationId xmlns:a16="http://schemas.microsoft.com/office/drawing/2014/main" id="{AC1C82B7-0F97-40C4-984B-3A58886A016E}"/>
              </a:ext>
            </a:extLst>
          </p:cNvPr>
          <p:cNvSpPr txBox="1"/>
          <p:nvPr/>
        </p:nvSpPr>
        <p:spPr>
          <a:xfrm>
            <a:off x="3508098" y="1424587"/>
            <a:ext cx="5175803" cy="369332"/>
          </a:xfrm>
          <a:prstGeom prst="rect">
            <a:avLst/>
          </a:prstGeom>
          <a:noFill/>
        </p:spPr>
        <p:txBody>
          <a:bodyPr wrap="square">
            <a:spAutoFit/>
          </a:bodyPr>
          <a:lstStyle/>
          <a:p>
            <a:pPr algn="ctr"/>
            <a:r>
              <a:rPr lang="en-US" altLang="zh-CN" sz="1800" b="1" i="0" dirty="0">
                <a:solidFill>
                  <a:srgbClr val="FF0000"/>
                </a:solidFill>
                <a:effectLst/>
              </a:rPr>
              <a:t>Abusing third-party app distribution channels</a:t>
            </a:r>
            <a:r>
              <a:rPr lang="en-US" altLang="zh-CN" dirty="0">
                <a:solidFill>
                  <a:srgbClr val="FF0000"/>
                </a:solidFill>
              </a:rPr>
              <a:t> </a:t>
            </a:r>
            <a:endParaRPr lang="zh-CN" altLang="en-US" dirty="0">
              <a:solidFill>
                <a:srgbClr val="FF0000"/>
              </a:solidFill>
            </a:endParaRPr>
          </a:p>
        </p:txBody>
      </p:sp>
      <p:pic>
        <p:nvPicPr>
          <p:cNvPr id="16" name="图片 15">
            <a:extLst>
              <a:ext uri="{FF2B5EF4-FFF2-40B4-BE49-F238E27FC236}">
                <a16:creationId xmlns:a16="http://schemas.microsoft.com/office/drawing/2014/main" id="{471C075A-C0CB-4520-A68A-CA349D36B05D}"/>
              </a:ext>
            </a:extLst>
          </p:cNvPr>
          <p:cNvPicPr>
            <a:picLocks noChangeAspect="1"/>
          </p:cNvPicPr>
          <p:nvPr/>
        </p:nvPicPr>
        <p:blipFill>
          <a:blip r:embed="rId6"/>
          <a:stretch>
            <a:fillRect/>
          </a:stretch>
        </p:blipFill>
        <p:spPr>
          <a:xfrm>
            <a:off x="1624635" y="3098554"/>
            <a:ext cx="749300" cy="749300"/>
          </a:xfrm>
          <a:prstGeom prst="rect">
            <a:avLst/>
          </a:prstGeom>
        </p:spPr>
      </p:pic>
      <p:sp>
        <p:nvSpPr>
          <p:cNvPr id="17" name="文本框 16">
            <a:extLst>
              <a:ext uri="{FF2B5EF4-FFF2-40B4-BE49-F238E27FC236}">
                <a16:creationId xmlns:a16="http://schemas.microsoft.com/office/drawing/2014/main" id="{54CB81D3-EF8E-4A8F-93E4-97AC33A61B08}"/>
              </a:ext>
            </a:extLst>
          </p:cNvPr>
          <p:cNvSpPr txBox="1"/>
          <p:nvPr/>
        </p:nvSpPr>
        <p:spPr>
          <a:xfrm>
            <a:off x="1116704" y="3887584"/>
            <a:ext cx="1765163" cy="307777"/>
          </a:xfrm>
          <a:prstGeom prst="rect">
            <a:avLst/>
          </a:prstGeom>
          <a:noFill/>
        </p:spPr>
        <p:txBody>
          <a:bodyPr wrap="none" rtlCol="0">
            <a:spAutoFit/>
          </a:bodyPr>
          <a:lstStyle/>
          <a:p>
            <a:r>
              <a:rPr lang="en-US" altLang="zh-CN" sz="1400" dirty="0"/>
              <a:t>Download Websites</a:t>
            </a:r>
            <a:endParaRPr lang="zh-CN" altLang="en-US" sz="1400" dirty="0"/>
          </a:p>
        </p:txBody>
      </p:sp>
      <p:pic>
        <p:nvPicPr>
          <p:cNvPr id="18" name="图片 17" descr="图标&#10;&#10;描述已自动生成">
            <a:extLst>
              <a:ext uri="{FF2B5EF4-FFF2-40B4-BE49-F238E27FC236}">
                <a16:creationId xmlns:a16="http://schemas.microsoft.com/office/drawing/2014/main" id="{17D42FE0-BBEA-4409-8CED-3CA8F8B11C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6926" y="3052450"/>
            <a:ext cx="880534" cy="880534"/>
          </a:xfrm>
          <a:prstGeom prst="rect">
            <a:avLst/>
          </a:prstGeom>
        </p:spPr>
      </p:pic>
      <p:pic>
        <p:nvPicPr>
          <p:cNvPr id="19" name="图片 18" descr="形状&#10;&#10;低可信度描述已自动生成">
            <a:extLst>
              <a:ext uri="{FF2B5EF4-FFF2-40B4-BE49-F238E27FC236}">
                <a16:creationId xmlns:a16="http://schemas.microsoft.com/office/drawing/2014/main" id="{AAB80B60-DF51-4527-A163-AC320D6C5F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71133" y="3185158"/>
            <a:ext cx="704310" cy="615118"/>
          </a:xfrm>
          <a:prstGeom prst="rect">
            <a:avLst/>
          </a:prstGeom>
        </p:spPr>
      </p:pic>
      <p:cxnSp>
        <p:nvCxnSpPr>
          <p:cNvPr id="20" name="直接箭头连接符 19">
            <a:extLst>
              <a:ext uri="{FF2B5EF4-FFF2-40B4-BE49-F238E27FC236}">
                <a16:creationId xmlns:a16="http://schemas.microsoft.com/office/drawing/2014/main" id="{BC980C53-8BAE-42E6-8F2B-EE5BA5E32EA9}"/>
              </a:ext>
            </a:extLst>
          </p:cNvPr>
          <p:cNvCxnSpPr>
            <a:cxnSpLocks/>
          </p:cNvCxnSpPr>
          <p:nvPr/>
        </p:nvCxnSpPr>
        <p:spPr>
          <a:xfrm>
            <a:off x="2463967" y="3510295"/>
            <a:ext cx="296527"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直接箭头连接符 20">
            <a:extLst>
              <a:ext uri="{FF2B5EF4-FFF2-40B4-BE49-F238E27FC236}">
                <a16:creationId xmlns:a16="http://schemas.microsoft.com/office/drawing/2014/main" id="{F000C8CD-1652-4ECD-A0A2-08DE4F800F46}"/>
              </a:ext>
            </a:extLst>
          </p:cNvPr>
          <p:cNvCxnSpPr>
            <a:cxnSpLocks/>
          </p:cNvCxnSpPr>
          <p:nvPr/>
        </p:nvCxnSpPr>
        <p:spPr>
          <a:xfrm>
            <a:off x="3649300" y="3510295"/>
            <a:ext cx="296527"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2" name="文本框 21">
            <a:extLst>
              <a:ext uri="{FF2B5EF4-FFF2-40B4-BE49-F238E27FC236}">
                <a16:creationId xmlns:a16="http://schemas.microsoft.com/office/drawing/2014/main" id="{152FE1F7-0C65-42CA-B498-136608FC84C9}"/>
              </a:ext>
            </a:extLst>
          </p:cNvPr>
          <p:cNvSpPr txBox="1"/>
          <p:nvPr/>
        </p:nvSpPr>
        <p:spPr>
          <a:xfrm>
            <a:off x="2806926" y="3886084"/>
            <a:ext cx="881973" cy="307777"/>
          </a:xfrm>
          <a:prstGeom prst="rect">
            <a:avLst/>
          </a:prstGeom>
          <a:noFill/>
        </p:spPr>
        <p:txBody>
          <a:bodyPr wrap="none" rtlCol="0">
            <a:spAutoFit/>
          </a:bodyPr>
          <a:lstStyle/>
          <a:p>
            <a:r>
              <a:rPr lang="en-US" altLang="zh-CN" sz="1400" dirty="0"/>
              <a:t>Crawling</a:t>
            </a:r>
            <a:endParaRPr lang="zh-CN" altLang="en-US" sz="1400" dirty="0"/>
          </a:p>
        </p:txBody>
      </p:sp>
      <p:sp>
        <p:nvSpPr>
          <p:cNvPr id="23" name="文本框 22">
            <a:extLst>
              <a:ext uri="{FF2B5EF4-FFF2-40B4-BE49-F238E27FC236}">
                <a16:creationId xmlns:a16="http://schemas.microsoft.com/office/drawing/2014/main" id="{FE4C1A1F-B2C9-4BC4-8B8A-DE03BEA0D16D}"/>
              </a:ext>
            </a:extLst>
          </p:cNvPr>
          <p:cNvSpPr txBox="1"/>
          <p:nvPr/>
        </p:nvSpPr>
        <p:spPr>
          <a:xfrm>
            <a:off x="3904588" y="3886083"/>
            <a:ext cx="1037400" cy="307777"/>
          </a:xfrm>
          <a:prstGeom prst="rect">
            <a:avLst/>
          </a:prstGeom>
          <a:noFill/>
        </p:spPr>
        <p:txBody>
          <a:bodyPr wrap="none" rtlCol="0">
            <a:spAutoFit/>
          </a:bodyPr>
          <a:lstStyle/>
          <a:p>
            <a:r>
              <a:rPr lang="en-US" altLang="zh-CN" sz="1400" dirty="0"/>
              <a:t>Webpages</a:t>
            </a:r>
            <a:endParaRPr lang="zh-CN" altLang="en-US" sz="1400" dirty="0"/>
          </a:p>
        </p:txBody>
      </p:sp>
      <p:sp>
        <p:nvSpPr>
          <p:cNvPr id="24" name="文本框 23">
            <a:extLst>
              <a:ext uri="{FF2B5EF4-FFF2-40B4-BE49-F238E27FC236}">
                <a16:creationId xmlns:a16="http://schemas.microsoft.com/office/drawing/2014/main" id="{416C3C06-C3F7-45AA-9567-B6A364F6A05C}"/>
              </a:ext>
            </a:extLst>
          </p:cNvPr>
          <p:cNvSpPr txBox="1"/>
          <p:nvPr/>
        </p:nvSpPr>
        <p:spPr>
          <a:xfrm>
            <a:off x="1858275" y="5911064"/>
            <a:ext cx="8475448"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CN" sz="1800" i="0" dirty="0">
                <a:solidFill>
                  <a:srgbClr val="000000"/>
                </a:solidFill>
                <a:effectLst/>
              </a:rPr>
              <a:t>Many </a:t>
            </a:r>
            <a:r>
              <a:rPr lang="en-US" altLang="zh-CN" dirty="0">
                <a:solidFill>
                  <a:srgbClr val="000000"/>
                </a:solidFill>
              </a:rPr>
              <a:t>common third-party app distribution channels are abused by gambling apps</a:t>
            </a:r>
            <a:endParaRPr lang="zh-CN" altLang="en-US" dirty="0"/>
          </a:p>
        </p:txBody>
      </p:sp>
    </p:spTree>
    <p:extLst>
      <p:ext uri="{BB962C8B-B14F-4D97-AF65-F5344CB8AC3E}">
        <p14:creationId xmlns:p14="http://schemas.microsoft.com/office/powerpoint/2010/main" val="363097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par>
                                <p:cTn id="16" presetID="22" presetClass="entr" presetSubtype="4"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down)">
                                      <p:cBhvr>
                                        <p:cTn id="21" dur="500"/>
                                        <p:tgtEl>
                                          <p:spTgt spid="22"/>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22" presetClass="entr" presetSubtype="4"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down)">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3" grpId="0"/>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653107"/>
            <a:ext cx="6136103"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Characterizing Gambling Apps</a:t>
            </a:r>
            <a:endParaRPr lang="zh-CN" altLang="en-US" sz="2800" dirty="0">
              <a:latin typeface="Arial Black" panose="020B0A04020102020204" pitchFamily="34" charset="0"/>
              <a:cs typeface="Calibri" panose="020F0502020204030204" pitchFamily="34" charset="0"/>
            </a:endParaRPr>
          </a:p>
        </p:txBody>
      </p:sp>
      <p:sp>
        <p:nvSpPr>
          <p:cNvPr id="8" name="Freeform 5">
            <a:extLst>
              <a:ext uri="{FF2B5EF4-FFF2-40B4-BE49-F238E27FC236}">
                <a16:creationId xmlns:a16="http://schemas.microsoft.com/office/drawing/2014/main" id="{ABEBFAE5-4D1D-489C-8A64-18CEE9307FBC}"/>
              </a:ext>
            </a:extLst>
          </p:cNvPr>
          <p:cNvSpPr/>
          <p:nvPr/>
        </p:nvSpPr>
        <p:spPr bwMode="auto">
          <a:xfrm>
            <a:off x="6101534" y="1644107"/>
            <a:ext cx="2017713" cy="2022475"/>
          </a:xfrm>
          <a:custGeom>
            <a:avLst/>
            <a:gdLst>
              <a:gd name="T0" fmla="*/ 537 w 537"/>
              <a:gd name="T1" fmla="*/ 538 h 538"/>
              <a:gd name="T2" fmla="*/ 395 w 537"/>
              <a:gd name="T3" fmla="*/ 538 h 538"/>
              <a:gd name="T4" fmla="*/ 0 w 537"/>
              <a:gd name="T5" fmla="*/ 131 h 538"/>
              <a:gd name="T6" fmla="*/ 0 w 537"/>
              <a:gd name="T7" fmla="*/ 0 h 538"/>
              <a:gd name="T8" fmla="*/ 537 w 537"/>
              <a:gd name="T9" fmla="*/ 538 h 538"/>
            </a:gdLst>
            <a:ahLst/>
            <a:cxnLst>
              <a:cxn ang="0">
                <a:pos x="T0" y="T1"/>
              </a:cxn>
              <a:cxn ang="0">
                <a:pos x="T2" y="T3"/>
              </a:cxn>
              <a:cxn ang="0">
                <a:pos x="T4" y="T5"/>
              </a:cxn>
              <a:cxn ang="0">
                <a:pos x="T6" y="T7"/>
              </a:cxn>
              <a:cxn ang="0">
                <a:pos x="T8" y="T9"/>
              </a:cxn>
            </a:cxnLst>
            <a:rect l="0" t="0" r="r" b="b"/>
            <a:pathLst>
              <a:path w="537" h="538">
                <a:moveTo>
                  <a:pt x="537" y="538"/>
                </a:moveTo>
                <a:cubicBezTo>
                  <a:pt x="395" y="538"/>
                  <a:pt x="395" y="538"/>
                  <a:pt x="395" y="538"/>
                </a:cubicBezTo>
                <a:cubicBezTo>
                  <a:pt x="395" y="317"/>
                  <a:pt x="219" y="137"/>
                  <a:pt x="0" y="131"/>
                </a:cubicBezTo>
                <a:cubicBezTo>
                  <a:pt x="0" y="0"/>
                  <a:pt x="0" y="0"/>
                  <a:pt x="0" y="0"/>
                </a:cubicBezTo>
                <a:cubicBezTo>
                  <a:pt x="295" y="3"/>
                  <a:pt x="534" y="243"/>
                  <a:pt x="537" y="538"/>
                </a:cubicBezTo>
              </a:path>
            </a:pathLst>
          </a:custGeom>
          <a:solidFill>
            <a:srgbClr val="203864"/>
          </a:solidFill>
          <a:ln>
            <a:noFill/>
          </a:ln>
        </p:spPr>
        <p:txBody>
          <a:bodyPr vert="horz" wrap="square" lIns="91440" tIns="45720" rIns="91440" bIns="45720" numCol="1" anchor="t" anchorCtr="0" compatLnSpc="1"/>
          <a:lstStyle/>
          <a:p>
            <a:endParaRPr lang="en-US"/>
          </a:p>
        </p:txBody>
      </p:sp>
      <p:sp>
        <p:nvSpPr>
          <p:cNvPr id="9" name="Freeform 6">
            <a:extLst>
              <a:ext uri="{FF2B5EF4-FFF2-40B4-BE49-F238E27FC236}">
                <a16:creationId xmlns:a16="http://schemas.microsoft.com/office/drawing/2014/main" id="{D9FC6F73-921A-4358-9B84-B611604B748E}"/>
              </a:ext>
            </a:extLst>
          </p:cNvPr>
          <p:cNvSpPr/>
          <p:nvPr/>
        </p:nvSpPr>
        <p:spPr bwMode="auto">
          <a:xfrm>
            <a:off x="4036196" y="3711032"/>
            <a:ext cx="2020888" cy="2022475"/>
          </a:xfrm>
          <a:custGeom>
            <a:avLst/>
            <a:gdLst>
              <a:gd name="T0" fmla="*/ 538 w 538"/>
              <a:gd name="T1" fmla="*/ 395 h 538"/>
              <a:gd name="T2" fmla="*/ 538 w 538"/>
              <a:gd name="T3" fmla="*/ 538 h 538"/>
              <a:gd name="T4" fmla="*/ 0 w 538"/>
              <a:gd name="T5" fmla="*/ 0 h 538"/>
              <a:gd name="T6" fmla="*/ 131 w 538"/>
              <a:gd name="T7" fmla="*/ 0 h 538"/>
              <a:gd name="T8" fmla="*/ 538 w 538"/>
              <a:gd name="T9" fmla="*/ 395 h 538"/>
            </a:gdLst>
            <a:ahLst/>
            <a:cxnLst>
              <a:cxn ang="0">
                <a:pos x="T0" y="T1"/>
              </a:cxn>
              <a:cxn ang="0">
                <a:pos x="T2" y="T3"/>
              </a:cxn>
              <a:cxn ang="0">
                <a:pos x="T4" y="T5"/>
              </a:cxn>
              <a:cxn ang="0">
                <a:pos x="T6" y="T7"/>
              </a:cxn>
              <a:cxn ang="0">
                <a:pos x="T8" y="T9"/>
              </a:cxn>
            </a:cxnLst>
            <a:rect l="0" t="0" r="r" b="b"/>
            <a:pathLst>
              <a:path w="538" h="538">
                <a:moveTo>
                  <a:pt x="538" y="395"/>
                </a:moveTo>
                <a:cubicBezTo>
                  <a:pt x="538" y="538"/>
                  <a:pt x="538" y="538"/>
                  <a:pt x="538" y="538"/>
                </a:cubicBezTo>
                <a:cubicBezTo>
                  <a:pt x="242" y="535"/>
                  <a:pt x="3" y="295"/>
                  <a:pt x="0" y="0"/>
                </a:cubicBezTo>
                <a:cubicBezTo>
                  <a:pt x="131" y="0"/>
                  <a:pt x="131" y="0"/>
                  <a:pt x="131" y="0"/>
                </a:cubicBezTo>
                <a:cubicBezTo>
                  <a:pt x="137" y="219"/>
                  <a:pt x="317" y="395"/>
                  <a:pt x="538" y="395"/>
                </a:cubicBezTo>
              </a:path>
            </a:pathLst>
          </a:custGeom>
          <a:solidFill>
            <a:srgbClr val="203864"/>
          </a:solidFill>
          <a:ln>
            <a:noFill/>
          </a:ln>
        </p:spPr>
        <p:txBody>
          <a:bodyPr vert="horz" wrap="square" lIns="91440" tIns="45720" rIns="91440" bIns="45720" numCol="1" anchor="t" anchorCtr="0" compatLnSpc="1"/>
          <a:lstStyle/>
          <a:p>
            <a:endParaRPr lang="en-US"/>
          </a:p>
        </p:txBody>
      </p:sp>
      <p:sp>
        <p:nvSpPr>
          <p:cNvPr id="11" name="Freeform 7">
            <a:extLst>
              <a:ext uri="{FF2B5EF4-FFF2-40B4-BE49-F238E27FC236}">
                <a16:creationId xmlns:a16="http://schemas.microsoft.com/office/drawing/2014/main" id="{3ABAFE8E-E028-4E5C-882D-4A3588A48997}"/>
              </a:ext>
            </a:extLst>
          </p:cNvPr>
          <p:cNvSpPr/>
          <p:nvPr/>
        </p:nvSpPr>
        <p:spPr bwMode="auto">
          <a:xfrm>
            <a:off x="4036196" y="1644107"/>
            <a:ext cx="2020888" cy="2022475"/>
          </a:xfrm>
          <a:custGeom>
            <a:avLst/>
            <a:gdLst>
              <a:gd name="T0" fmla="*/ 538 w 538"/>
              <a:gd name="T1" fmla="*/ 0 h 538"/>
              <a:gd name="T2" fmla="*/ 538 w 538"/>
              <a:gd name="T3" fmla="*/ 131 h 538"/>
              <a:gd name="T4" fmla="*/ 131 w 538"/>
              <a:gd name="T5" fmla="*/ 538 h 538"/>
              <a:gd name="T6" fmla="*/ 0 w 538"/>
              <a:gd name="T7" fmla="*/ 538 h 538"/>
              <a:gd name="T8" fmla="*/ 538 w 538"/>
              <a:gd name="T9" fmla="*/ 0 h 538"/>
            </a:gdLst>
            <a:ahLst/>
            <a:cxnLst>
              <a:cxn ang="0">
                <a:pos x="T0" y="T1"/>
              </a:cxn>
              <a:cxn ang="0">
                <a:pos x="T2" y="T3"/>
              </a:cxn>
              <a:cxn ang="0">
                <a:pos x="T4" y="T5"/>
              </a:cxn>
              <a:cxn ang="0">
                <a:pos x="T6" y="T7"/>
              </a:cxn>
              <a:cxn ang="0">
                <a:pos x="T8" y="T9"/>
              </a:cxn>
            </a:cxnLst>
            <a:rect l="0" t="0" r="r" b="b"/>
            <a:pathLst>
              <a:path w="538" h="538">
                <a:moveTo>
                  <a:pt x="538" y="0"/>
                </a:moveTo>
                <a:cubicBezTo>
                  <a:pt x="538" y="131"/>
                  <a:pt x="538" y="131"/>
                  <a:pt x="538" y="131"/>
                </a:cubicBezTo>
                <a:cubicBezTo>
                  <a:pt x="313" y="131"/>
                  <a:pt x="131" y="313"/>
                  <a:pt x="131" y="538"/>
                </a:cubicBezTo>
                <a:cubicBezTo>
                  <a:pt x="0" y="538"/>
                  <a:pt x="0" y="538"/>
                  <a:pt x="0" y="538"/>
                </a:cubicBezTo>
                <a:cubicBezTo>
                  <a:pt x="3" y="243"/>
                  <a:pt x="242" y="3"/>
                  <a:pt x="538" y="0"/>
                </a:cubicBezTo>
              </a:path>
            </a:pathLst>
          </a:custGeom>
          <a:solidFill>
            <a:srgbClr val="203864"/>
          </a:solidFill>
          <a:ln>
            <a:noFill/>
          </a:ln>
        </p:spPr>
        <p:txBody>
          <a:bodyPr vert="horz" wrap="square" lIns="91440" tIns="45720" rIns="91440" bIns="45720" numCol="1" anchor="t" anchorCtr="0" compatLnSpc="1"/>
          <a:lstStyle/>
          <a:p>
            <a:endParaRPr lang="en-US"/>
          </a:p>
        </p:txBody>
      </p:sp>
      <p:sp>
        <p:nvSpPr>
          <p:cNvPr id="13" name="Freeform 8">
            <a:extLst>
              <a:ext uri="{FF2B5EF4-FFF2-40B4-BE49-F238E27FC236}">
                <a16:creationId xmlns:a16="http://schemas.microsoft.com/office/drawing/2014/main" id="{64369160-9047-4C22-AF47-EE42CAE5CD63}"/>
              </a:ext>
            </a:extLst>
          </p:cNvPr>
          <p:cNvSpPr/>
          <p:nvPr/>
        </p:nvSpPr>
        <p:spPr bwMode="auto">
          <a:xfrm>
            <a:off x="6101534" y="3711032"/>
            <a:ext cx="2017713" cy="2022475"/>
          </a:xfrm>
          <a:custGeom>
            <a:avLst/>
            <a:gdLst>
              <a:gd name="T0" fmla="*/ 537 w 537"/>
              <a:gd name="T1" fmla="*/ 0 h 538"/>
              <a:gd name="T2" fmla="*/ 0 w 537"/>
              <a:gd name="T3" fmla="*/ 538 h 538"/>
              <a:gd name="T4" fmla="*/ 0 w 537"/>
              <a:gd name="T5" fmla="*/ 395 h 538"/>
              <a:gd name="T6" fmla="*/ 395 w 537"/>
              <a:gd name="T7" fmla="*/ 0 h 538"/>
              <a:gd name="T8" fmla="*/ 537 w 537"/>
              <a:gd name="T9" fmla="*/ 0 h 538"/>
            </a:gdLst>
            <a:ahLst/>
            <a:cxnLst>
              <a:cxn ang="0">
                <a:pos x="T0" y="T1"/>
              </a:cxn>
              <a:cxn ang="0">
                <a:pos x="T2" y="T3"/>
              </a:cxn>
              <a:cxn ang="0">
                <a:pos x="T4" y="T5"/>
              </a:cxn>
              <a:cxn ang="0">
                <a:pos x="T6" y="T7"/>
              </a:cxn>
              <a:cxn ang="0">
                <a:pos x="T8" y="T9"/>
              </a:cxn>
            </a:cxnLst>
            <a:rect l="0" t="0" r="r" b="b"/>
            <a:pathLst>
              <a:path w="537" h="538">
                <a:moveTo>
                  <a:pt x="537" y="0"/>
                </a:moveTo>
                <a:cubicBezTo>
                  <a:pt x="534" y="295"/>
                  <a:pt x="295" y="535"/>
                  <a:pt x="0" y="538"/>
                </a:cubicBezTo>
                <a:cubicBezTo>
                  <a:pt x="0" y="395"/>
                  <a:pt x="0" y="395"/>
                  <a:pt x="0" y="395"/>
                </a:cubicBezTo>
                <a:cubicBezTo>
                  <a:pt x="215" y="389"/>
                  <a:pt x="389" y="216"/>
                  <a:pt x="395" y="0"/>
                </a:cubicBezTo>
                <a:cubicBezTo>
                  <a:pt x="537" y="0"/>
                  <a:pt x="537" y="0"/>
                  <a:pt x="537" y="0"/>
                </a:cubicBezTo>
              </a:path>
            </a:pathLst>
          </a:custGeom>
          <a:solidFill>
            <a:srgbClr val="203864"/>
          </a:solidFill>
          <a:ln>
            <a:noFill/>
          </a:ln>
        </p:spPr>
        <p:txBody>
          <a:bodyPr vert="horz" wrap="square" lIns="91440" tIns="45720" rIns="91440" bIns="45720" numCol="1" anchor="t" anchorCtr="0" compatLnSpc="1"/>
          <a:lstStyle/>
          <a:p>
            <a:endParaRPr lang="en-US"/>
          </a:p>
        </p:txBody>
      </p:sp>
      <p:grpSp>
        <p:nvGrpSpPr>
          <p:cNvPr id="14" name="Group 28">
            <a:extLst>
              <a:ext uri="{FF2B5EF4-FFF2-40B4-BE49-F238E27FC236}">
                <a16:creationId xmlns:a16="http://schemas.microsoft.com/office/drawing/2014/main" id="{0DD8B4C3-7A11-4947-896C-B80777306568}"/>
              </a:ext>
            </a:extLst>
          </p:cNvPr>
          <p:cNvGrpSpPr/>
          <p:nvPr/>
        </p:nvGrpSpPr>
        <p:grpSpPr>
          <a:xfrm>
            <a:off x="7988802" y="1669024"/>
            <a:ext cx="1603375" cy="354013"/>
            <a:chOff x="8064500" y="1714500"/>
            <a:chExt cx="1603375" cy="354013"/>
          </a:xfrm>
          <a:solidFill>
            <a:srgbClr val="203864"/>
          </a:solidFill>
        </p:grpSpPr>
        <p:sp>
          <p:nvSpPr>
            <p:cNvPr id="16" name="Freeform 10">
              <a:extLst>
                <a:ext uri="{FF2B5EF4-FFF2-40B4-BE49-F238E27FC236}">
                  <a16:creationId xmlns:a16="http://schemas.microsoft.com/office/drawing/2014/main" id="{F4B05809-E133-4E2A-9B4B-BB9066DF8A94}"/>
                </a:ext>
              </a:extLst>
            </p:cNvPr>
            <p:cNvSpPr/>
            <p:nvPr/>
          </p:nvSpPr>
          <p:spPr bwMode="auto">
            <a:xfrm>
              <a:off x="8064500" y="1744663"/>
              <a:ext cx="1565275" cy="323850"/>
            </a:xfrm>
            <a:custGeom>
              <a:avLst/>
              <a:gdLst>
                <a:gd name="T0" fmla="*/ 4 w 986"/>
                <a:gd name="T1" fmla="*/ 204 h 204"/>
                <a:gd name="T2" fmla="*/ 217 w 986"/>
                <a:gd name="T3" fmla="*/ 10 h 204"/>
                <a:gd name="T4" fmla="*/ 986 w 986"/>
                <a:gd name="T5" fmla="*/ 10 h 204"/>
                <a:gd name="T6" fmla="*/ 986 w 986"/>
                <a:gd name="T7" fmla="*/ 0 h 204"/>
                <a:gd name="T8" fmla="*/ 213 w 986"/>
                <a:gd name="T9" fmla="*/ 0 h 204"/>
                <a:gd name="T10" fmla="*/ 0 w 986"/>
                <a:gd name="T11" fmla="*/ 197 h 204"/>
                <a:gd name="T12" fmla="*/ 4 w 986"/>
                <a:gd name="T13" fmla="*/ 204 h 204"/>
              </a:gdLst>
              <a:ahLst/>
              <a:cxnLst>
                <a:cxn ang="0">
                  <a:pos x="T0" y="T1"/>
                </a:cxn>
                <a:cxn ang="0">
                  <a:pos x="T2" y="T3"/>
                </a:cxn>
                <a:cxn ang="0">
                  <a:pos x="T4" y="T5"/>
                </a:cxn>
                <a:cxn ang="0">
                  <a:pos x="T6" y="T7"/>
                </a:cxn>
                <a:cxn ang="0">
                  <a:pos x="T8" y="T9"/>
                </a:cxn>
                <a:cxn ang="0">
                  <a:pos x="T10" y="T11"/>
                </a:cxn>
                <a:cxn ang="0">
                  <a:pos x="T12" y="T13"/>
                </a:cxn>
              </a:cxnLst>
              <a:rect l="0" t="0" r="r" b="b"/>
              <a:pathLst>
                <a:path w="986" h="204">
                  <a:moveTo>
                    <a:pt x="4" y="204"/>
                  </a:moveTo>
                  <a:lnTo>
                    <a:pt x="217" y="10"/>
                  </a:lnTo>
                  <a:lnTo>
                    <a:pt x="986" y="10"/>
                  </a:lnTo>
                  <a:lnTo>
                    <a:pt x="986" y="0"/>
                  </a:lnTo>
                  <a:lnTo>
                    <a:pt x="213" y="0"/>
                  </a:lnTo>
                  <a:lnTo>
                    <a:pt x="0" y="197"/>
                  </a:lnTo>
                  <a:lnTo>
                    <a:pt x="4" y="204"/>
                  </a:lnTo>
                  <a:close/>
                </a:path>
              </a:pathLst>
            </a:custGeom>
            <a:grpFill/>
            <a:ln>
              <a:noFill/>
            </a:ln>
          </p:spPr>
          <p:txBody>
            <a:bodyPr vert="horz" wrap="square" lIns="91440" tIns="45720" rIns="91440" bIns="45720" numCol="1" anchor="t" anchorCtr="0" compatLnSpc="1"/>
            <a:lstStyle/>
            <a:p>
              <a:endParaRPr lang="en-US"/>
            </a:p>
          </p:txBody>
        </p:sp>
        <p:sp>
          <p:nvSpPr>
            <p:cNvPr id="17" name="Oval 11">
              <a:extLst>
                <a:ext uri="{FF2B5EF4-FFF2-40B4-BE49-F238E27FC236}">
                  <a16:creationId xmlns:a16="http://schemas.microsoft.com/office/drawing/2014/main" id="{C00209F1-BC21-4274-962A-4A8B606CA4D7}"/>
                </a:ext>
              </a:extLst>
            </p:cNvPr>
            <p:cNvSpPr>
              <a:spLocks noChangeArrowheads="1"/>
            </p:cNvSpPr>
            <p:nvPr/>
          </p:nvSpPr>
          <p:spPr bwMode="auto">
            <a:xfrm>
              <a:off x="9588500" y="1714500"/>
              <a:ext cx="79375" cy="79375"/>
            </a:xfrm>
            <a:prstGeom prst="ellipse">
              <a:avLst/>
            </a:prstGeom>
            <a:grpFill/>
            <a:ln>
              <a:noFill/>
            </a:ln>
          </p:spPr>
          <p:txBody>
            <a:bodyPr vert="horz" wrap="square" lIns="91440" tIns="45720" rIns="91440" bIns="45720" numCol="1" anchor="t" anchorCtr="0" compatLnSpc="1"/>
            <a:lstStyle/>
            <a:p>
              <a:endParaRPr lang="en-US"/>
            </a:p>
          </p:txBody>
        </p:sp>
      </p:grpSp>
      <p:grpSp>
        <p:nvGrpSpPr>
          <p:cNvPr id="18" name="Group 29">
            <a:extLst>
              <a:ext uri="{FF2B5EF4-FFF2-40B4-BE49-F238E27FC236}">
                <a16:creationId xmlns:a16="http://schemas.microsoft.com/office/drawing/2014/main" id="{B516E6F3-12B6-4F80-8BB0-03BC858C78EE}"/>
              </a:ext>
            </a:extLst>
          </p:cNvPr>
          <p:cNvGrpSpPr/>
          <p:nvPr/>
        </p:nvGrpSpPr>
        <p:grpSpPr>
          <a:xfrm flipV="1">
            <a:off x="7988802" y="5311221"/>
            <a:ext cx="1603375" cy="357188"/>
            <a:chOff x="8064500" y="4530725"/>
            <a:chExt cx="1603375" cy="357188"/>
          </a:xfrm>
          <a:solidFill>
            <a:srgbClr val="203864"/>
          </a:solidFill>
        </p:grpSpPr>
        <p:sp>
          <p:nvSpPr>
            <p:cNvPr id="19" name="Oval 13">
              <a:extLst>
                <a:ext uri="{FF2B5EF4-FFF2-40B4-BE49-F238E27FC236}">
                  <a16:creationId xmlns:a16="http://schemas.microsoft.com/office/drawing/2014/main" id="{85F9EE8F-3D2B-4BE4-9882-9ECE1A79F89F}"/>
                </a:ext>
              </a:extLst>
            </p:cNvPr>
            <p:cNvSpPr>
              <a:spLocks noChangeArrowheads="1"/>
            </p:cNvSpPr>
            <p:nvPr/>
          </p:nvSpPr>
          <p:spPr bwMode="auto">
            <a:xfrm>
              <a:off x="9588500" y="4530725"/>
              <a:ext cx="79375" cy="79375"/>
            </a:xfrm>
            <a:prstGeom prst="ellipse">
              <a:avLst/>
            </a:prstGeom>
            <a:grpFill/>
            <a:ln>
              <a:noFill/>
            </a:ln>
          </p:spPr>
          <p:txBody>
            <a:bodyPr vert="horz" wrap="square" lIns="91440" tIns="45720" rIns="91440" bIns="45720" numCol="1" anchor="t" anchorCtr="0" compatLnSpc="1"/>
            <a:lstStyle/>
            <a:p>
              <a:endParaRPr lang="en-US"/>
            </a:p>
          </p:txBody>
        </p:sp>
        <p:sp>
          <p:nvSpPr>
            <p:cNvPr id="20" name="Freeform 12">
              <a:extLst>
                <a:ext uri="{FF2B5EF4-FFF2-40B4-BE49-F238E27FC236}">
                  <a16:creationId xmlns:a16="http://schemas.microsoft.com/office/drawing/2014/main" id="{FB6B1CC7-8078-4E67-B4A4-DBBFFFB3C1F7}"/>
                </a:ext>
              </a:extLst>
            </p:cNvPr>
            <p:cNvSpPr/>
            <p:nvPr/>
          </p:nvSpPr>
          <p:spPr bwMode="auto">
            <a:xfrm>
              <a:off x="8064500" y="4564063"/>
              <a:ext cx="1565275" cy="323850"/>
            </a:xfrm>
            <a:custGeom>
              <a:avLst/>
              <a:gdLst>
                <a:gd name="T0" fmla="*/ 4 w 986"/>
                <a:gd name="T1" fmla="*/ 204 h 204"/>
                <a:gd name="T2" fmla="*/ 217 w 986"/>
                <a:gd name="T3" fmla="*/ 10 h 204"/>
                <a:gd name="T4" fmla="*/ 986 w 986"/>
                <a:gd name="T5" fmla="*/ 10 h 204"/>
                <a:gd name="T6" fmla="*/ 986 w 986"/>
                <a:gd name="T7" fmla="*/ 0 h 204"/>
                <a:gd name="T8" fmla="*/ 213 w 986"/>
                <a:gd name="T9" fmla="*/ 0 h 204"/>
                <a:gd name="T10" fmla="*/ 0 w 986"/>
                <a:gd name="T11" fmla="*/ 197 h 204"/>
                <a:gd name="T12" fmla="*/ 4 w 986"/>
                <a:gd name="T13" fmla="*/ 204 h 204"/>
              </a:gdLst>
              <a:ahLst/>
              <a:cxnLst>
                <a:cxn ang="0">
                  <a:pos x="T0" y="T1"/>
                </a:cxn>
                <a:cxn ang="0">
                  <a:pos x="T2" y="T3"/>
                </a:cxn>
                <a:cxn ang="0">
                  <a:pos x="T4" y="T5"/>
                </a:cxn>
                <a:cxn ang="0">
                  <a:pos x="T6" y="T7"/>
                </a:cxn>
                <a:cxn ang="0">
                  <a:pos x="T8" y="T9"/>
                </a:cxn>
                <a:cxn ang="0">
                  <a:pos x="T10" y="T11"/>
                </a:cxn>
                <a:cxn ang="0">
                  <a:pos x="T12" y="T13"/>
                </a:cxn>
              </a:cxnLst>
              <a:rect l="0" t="0" r="r" b="b"/>
              <a:pathLst>
                <a:path w="986" h="204">
                  <a:moveTo>
                    <a:pt x="4" y="204"/>
                  </a:moveTo>
                  <a:lnTo>
                    <a:pt x="217" y="10"/>
                  </a:lnTo>
                  <a:lnTo>
                    <a:pt x="986" y="10"/>
                  </a:lnTo>
                  <a:lnTo>
                    <a:pt x="986" y="0"/>
                  </a:lnTo>
                  <a:lnTo>
                    <a:pt x="213" y="0"/>
                  </a:lnTo>
                  <a:lnTo>
                    <a:pt x="0" y="197"/>
                  </a:lnTo>
                  <a:lnTo>
                    <a:pt x="4" y="204"/>
                  </a:lnTo>
                  <a:close/>
                </a:path>
              </a:pathLst>
            </a:custGeom>
            <a:grpFill/>
            <a:ln>
              <a:noFill/>
            </a:ln>
          </p:spPr>
          <p:txBody>
            <a:bodyPr vert="horz" wrap="square" lIns="91440" tIns="45720" rIns="91440" bIns="45720" numCol="1" anchor="t" anchorCtr="0" compatLnSpc="1"/>
            <a:lstStyle/>
            <a:p>
              <a:endParaRPr lang="en-US"/>
            </a:p>
          </p:txBody>
        </p:sp>
      </p:grpSp>
      <p:grpSp>
        <p:nvGrpSpPr>
          <p:cNvPr id="21" name="Group 27">
            <a:extLst>
              <a:ext uri="{FF2B5EF4-FFF2-40B4-BE49-F238E27FC236}">
                <a16:creationId xmlns:a16="http://schemas.microsoft.com/office/drawing/2014/main" id="{F01DC45D-E574-48D9-8C77-D17346C64B3D}"/>
              </a:ext>
            </a:extLst>
          </p:cNvPr>
          <p:cNvGrpSpPr/>
          <p:nvPr/>
        </p:nvGrpSpPr>
        <p:grpSpPr>
          <a:xfrm>
            <a:off x="2755032" y="1669024"/>
            <a:ext cx="1606551" cy="354013"/>
            <a:chOff x="2520950" y="1714500"/>
            <a:chExt cx="1606551" cy="354013"/>
          </a:xfrm>
          <a:solidFill>
            <a:srgbClr val="203864"/>
          </a:solidFill>
        </p:grpSpPr>
        <p:sp>
          <p:nvSpPr>
            <p:cNvPr id="22" name="Freeform 14">
              <a:extLst>
                <a:ext uri="{FF2B5EF4-FFF2-40B4-BE49-F238E27FC236}">
                  <a16:creationId xmlns:a16="http://schemas.microsoft.com/office/drawing/2014/main" id="{60D19726-B15B-4E10-A72F-2AC24041ED61}"/>
                </a:ext>
              </a:extLst>
            </p:cNvPr>
            <p:cNvSpPr/>
            <p:nvPr/>
          </p:nvSpPr>
          <p:spPr bwMode="auto">
            <a:xfrm>
              <a:off x="2557463" y="1744663"/>
              <a:ext cx="1570038" cy="323850"/>
            </a:xfrm>
            <a:custGeom>
              <a:avLst/>
              <a:gdLst>
                <a:gd name="T0" fmla="*/ 989 w 989"/>
                <a:gd name="T1" fmla="*/ 197 h 204"/>
                <a:gd name="T2" fmla="*/ 774 w 989"/>
                <a:gd name="T3" fmla="*/ 0 h 204"/>
                <a:gd name="T4" fmla="*/ 0 w 989"/>
                <a:gd name="T5" fmla="*/ 0 h 204"/>
                <a:gd name="T6" fmla="*/ 0 w 989"/>
                <a:gd name="T7" fmla="*/ 10 h 204"/>
                <a:gd name="T8" fmla="*/ 772 w 989"/>
                <a:gd name="T9" fmla="*/ 10 h 204"/>
                <a:gd name="T10" fmla="*/ 982 w 989"/>
                <a:gd name="T11" fmla="*/ 204 h 204"/>
                <a:gd name="T12" fmla="*/ 989 w 989"/>
                <a:gd name="T13" fmla="*/ 197 h 204"/>
              </a:gdLst>
              <a:ahLst/>
              <a:cxnLst>
                <a:cxn ang="0">
                  <a:pos x="T0" y="T1"/>
                </a:cxn>
                <a:cxn ang="0">
                  <a:pos x="T2" y="T3"/>
                </a:cxn>
                <a:cxn ang="0">
                  <a:pos x="T4" y="T5"/>
                </a:cxn>
                <a:cxn ang="0">
                  <a:pos x="T6" y="T7"/>
                </a:cxn>
                <a:cxn ang="0">
                  <a:pos x="T8" y="T9"/>
                </a:cxn>
                <a:cxn ang="0">
                  <a:pos x="T10" y="T11"/>
                </a:cxn>
                <a:cxn ang="0">
                  <a:pos x="T12" y="T13"/>
                </a:cxn>
              </a:cxnLst>
              <a:rect l="0" t="0" r="r" b="b"/>
              <a:pathLst>
                <a:path w="989" h="204">
                  <a:moveTo>
                    <a:pt x="989" y="197"/>
                  </a:moveTo>
                  <a:lnTo>
                    <a:pt x="774" y="0"/>
                  </a:lnTo>
                  <a:lnTo>
                    <a:pt x="0" y="0"/>
                  </a:lnTo>
                  <a:lnTo>
                    <a:pt x="0" y="10"/>
                  </a:lnTo>
                  <a:lnTo>
                    <a:pt x="772" y="10"/>
                  </a:lnTo>
                  <a:lnTo>
                    <a:pt x="982" y="204"/>
                  </a:lnTo>
                  <a:lnTo>
                    <a:pt x="989" y="197"/>
                  </a:lnTo>
                  <a:close/>
                </a:path>
              </a:pathLst>
            </a:custGeom>
            <a:grpFill/>
            <a:ln>
              <a:noFill/>
            </a:ln>
          </p:spPr>
          <p:txBody>
            <a:bodyPr vert="horz" wrap="square" lIns="91440" tIns="45720" rIns="91440" bIns="45720" numCol="1" anchor="t" anchorCtr="0" compatLnSpc="1"/>
            <a:lstStyle/>
            <a:p>
              <a:endParaRPr lang="en-US"/>
            </a:p>
          </p:txBody>
        </p:sp>
        <p:sp>
          <p:nvSpPr>
            <p:cNvPr id="23" name="Oval 15">
              <a:extLst>
                <a:ext uri="{FF2B5EF4-FFF2-40B4-BE49-F238E27FC236}">
                  <a16:creationId xmlns:a16="http://schemas.microsoft.com/office/drawing/2014/main" id="{541F66A2-3D29-45F6-8520-C2156842981E}"/>
                </a:ext>
              </a:extLst>
            </p:cNvPr>
            <p:cNvSpPr>
              <a:spLocks noChangeArrowheads="1"/>
            </p:cNvSpPr>
            <p:nvPr/>
          </p:nvSpPr>
          <p:spPr bwMode="auto">
            <a:xfrm>
              <a:off x="2520950" y="1714500"/>
              <a:ext cx="77788" cy="79375"/>
            </a:xfrm>
            <a:prstGeom prst="ellipse">
              <a:avLst/>
            </a:prstGeom>
            <a:grpFill/>
            <a:ln>
              <a:noFill/>
            </a:ln>
          </p:spPr>
          <p:txBody>
            <a:bodyPr vert="horz" wrap="square" lIns="91440" tIns="45720" rIns="91440" bIns="45720" numCol="1" anchor="t" anchorCtr="0" compatLnSpc="1"/>
            <a:lstStyle/>
            <a:p>
              <a:endParaRPr lang="en-US"/>
            </a:p>
          </p:txBody>
        </p:sp>
      </p:grpSp>
      <p:grpSp>
        <p:nvGrpSpPr>
          <p:cNvPr id="24" name="Group 3">
            <a:extLst>
              <a:ext uri="{FF2B5EF4-FFF2-40B4-BE49-F238E27FC236}">
                <a16:creationId xmlns:a16="http://schemas.microsoft.com/office/drawing/2014/main" id="{91C585DD-D2FE-4AF2-A489-34DD9604F6CF}"/>
              </a:ext>
            </a:extLst>
          </p:cNvPr>
          <p:cNvGrpSpPr/>
          <p:nvPr/>
        </p:nvGrpSpPr>
        <p:grpSpPr>
          <a:xfrm>
            <a:off x="2755032" y="5310428"/>
            <a:ext cx="1606551" cy="358774"/>
            <a:chOff x="2551566" y="5627916"/>
            <a:chExt cx="1606551" cy="358774"/>
          </a:xfrm>
          <a:solidFill>
            <a:srgbClr val="203864"/>
          </a:solidFill>
        </p:grpSpPr>
        <p:sp>
          <p:nvSpPr>
            <p:cNvPr id="25" name="Freeform 16">
              <a:extLst>
                <a:ext uri="{FF2B5EF4-FFF2-40B4-BE49-F238E27FC236}">
                  <a16:creationId xmlns:a16="http://schemas.microsoft.com/office/drawing/2014/main" id="{D3D783A1-6833-42FC-82F4-643D0220ED4E}"/>
                </a:ext>
              </a:extLst>
            </p:cNvPr>
            <p:cNvSpPr/>
            <p:nvPr/>
          </p:nvSpPr>
          <p:spPr bwMode="auto">
            <a:xfrm flipV="1">
              <a:off x="2588079" y="5627916"/>
              <a:ext cx="1570038" cy="323850"/>
            </a:xfrm>
            <a:custGeom>
              <a:avLst/>
              <a:gdLst>
                <a:gd name="T0" fmla="*/ 989 w 989"/>
                <a:gd name="T1" fmla="*/ 197 h 204"/>
                <a:gd name="T2" fmla="*/ 774 w 989"/>
                <a:gd name="T3" fmla="*/ 0 h 204"/>
                <a:gd name="T4" fmla="*/ 0 w 989"/>
                <a:gd name="T5" fmla="*/ 0 h 204"/>
                <a:gd name="T6" fmla="*/ 0 w 989"/>
                <a:gd name="T7" fmla="*/ 10 h 204"/>
                <a:gd name="T8" fmla="*/ 772 w 989"/>
                <a:gd name="T9" fmla="*/ 10 h 204"/>
                <a:gd name="T10" fmla="*/ 982 w 989"/>
                <a:gd name="T11" fmla="*/ 204 h 204"/>
                <a:gd name="T12" fmla="*/ 989 w 989"/>
                <a:gd name="T13" fmla="*/ 197 h 204"/>
              </a:gdLst>
              <a:ahLst/>
              <a:cxnLst>
                <a:cxn ang="0">
                  <a:pos x="T0" y="T1"/>
                </a:cxn>
                <a:cxn ang="0">
                  <a:pos x="T2" y="T3"/>
                </a:cxn>
                <a:cxn ang="0">
                  <a:pos x="T4" y="T5"/>
                </a:cxn>
                <a:cxn ang="0">
                  <a:pos x="T6" y="T7"/>
                </a:cxn>
                <a:cxn ang="0">
                  <a:pos x="T8" y="T9"/>
                </a:cxn>
                <a:cxn ang="0">
                  <a:pos x="T10" y="T11"/>
                </a:cxn>
                <a:cxn ang="0">
                  <a:pos x="T12" y="T13"/>
                </a:cxn>
              </a:cxnLst>
              <a:rect l="0" t="0" r="r" b="b"/>
              <a:pathLst>
                <a:path w="989" h="204">
                  <a:moveTo>
                    <a:pt x="989" y="197"/>
                  </a:moveTo>
                  <a:lnTo>
                    <a:pt x="774" y="0"/>
                  </a:lnTo>
                  <a:lnTo>
                    <a:pt x="0" y="0"/>
                  </a:lnTo>
                  <a:lnTo>
                    <a:pt x="0" y="10"/>
                  </a:lnTo>
                  <a:lnTo>
                    <a:pt x="772" y="10"/>
                  </a:lnTo>
                  <a:lnTo>
                    <a:pt x="982" y="204"/>
                  </a:lnTo>
                  <a:lnTo>
                    <a:pt x="989" y="197"/>
                  </a:lnTo>
                  <a:close/>
                </a:path>
              </a:pathLst>
            </a:custGeom>
            <a:grpFill/>
            <a:ln>
              <a:noFill/>
            </a:ln>
          </p:spPr>
          <p:txBody>
            <a:bodyPr vert="horz" wrap="square" lIns="91440" tIns="45720" rIns="91440" bIns="45720" numCol="1" anchor="t" anchorCtr="0" compatLnSpc="1"/>
            <a:lstStyle/>
            <a:p>
              <a:endParaRPr lang="en-US"/>
            </a:p>
          </p:txBody>
        </p:sp>
        <p:sp>
          <p:nvSpPr>
            <p:cNvPr id="26" name="Oval 17">
              <a:extLst>
                <a:ext uri="{FF2B5EF4-FFF2-40B4-BE49-F238E27FC236}">
                  <a16:creationId xmlns:a16="http://schemas.microsoft.com/office/drawing/2014/main" id="{F985C55F-64AE-4A85-A378-84F9E699E9E9}"/>
                </a:ext>
              </a:extLst>
            </p:cNvPr>
            <p:cNvSpPr>
              <a:spLocks noChangeArrowheads="1"/>
            </p:cNvSpPr>
            <p:nvPr/>
          </p:nvSpPr>
          <p:spPr bwMode="auto">
            <a:xfrm>
              <a:off x="2551566" y="5907315"/>
              <a:ext cx="77788" cy="79375"/>
            </a:xfrm>
            <a:prstGeom prst="ellipse">
              <a:avLst/>
            </a:prstGeom>
            <a:grpFill/>
            <a:ln>
              <a:noFill/>
            </a:ln>
          </p:spPr>
          <p:txBody>
            <a:bodyPr vert="horz" wrap="square" lIns="91440" tIns="45720" rIns="91440" bIns="45720" numCol="1" anchor="t" anchorCtr="0" compatLnSpc="1"/>
            <a:lstStyle/>
            <a:p>
              <a:endParaRPr lang="en-US"/>
            </a:p>
          </p:txBody>
        </p:sp>
      </p:grpSp>
      <p:sp>
        <p:nvSpPr>
          <p:cNvPr id="28" name="椭圆 27">
            <a:extLst>
              <a:ext uri="{FF2B5EF4-FFF2-40B4-BE49-F238E27FC236}">
                <a16:creationId xmlns:a16="http://schemas.microsoft.com/office/drawing/2014/main" id="{80138576-FF74-44B8-BFED-8F96708294F1}"/>
              </a:ext>
            </a:extLst>
          </p:cNvPr>
          <p:cNvSpPr/>
          <p:nvPr/>
        </p:nvSpPr>
        <p:spPr>
          <a:xfrm>
            <a:off x="4196715" y="1940560"/>
            <a:ext cx="979170" cy="979170"/>
          </a:xfrm>
          <a:prstGeom prst="ellipse">
            <a:avLst/>
          </a:prstGeom>
          <a:solidFill>
            <a:schemeClr val="bg1"/>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203864"/>
                </a:solidFill>
              </a:rPr>
              <a:t>01</a:t>
            </a:r>
          </a:p>
        </p:txBody>
      </p:sp>
      <p:sp>
        <p:nvSpPr>
          <p:cNvPr id="29" name="椭圆 28">
            <a:extLst>
              <a:ext uri="{FF2B5EF4-FFF2-40B4-BE49-F238E27FC236}">
                <a16:creationId xmlns:a16="http://schemas.microsoft.com/office/drawing/2014/main" id="{7AA5399B-733B-48CE-9FD0-9850B99BF734}"/>
              </a:ext>
            </a:extLst>
          </p:cNvPr>
          <p:cNvSpPr/>
          <p:nvPr/>
        </p:nvSpPr>
        <p:spPr>
          <a:xfrm>
            <a:off x="4196715" y="4496435"/>
            <a:ext cx="979170" cy="979170"/>
          </a:xfrm>
          <a:prstGeom prst="ellipse">
            <a:avLst/>
          </a:prstGeom>
          <a:solidFill>
            <a:schemeClr val="bg1"/>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rgbClr val="203864"/>
                </a:solidFill>
              </a:rPr>
              <a:t>02</a:t>
            </a:r>
          </a:p>
        </p:txBody>
      </p:sp>
      <p:sp>
        <p:nvSpPr>
          <p:cNvPr id="30" name="椭圆 29">
            <a:extLst>
              <a:ext uri="{FF2B5EF4-FFF2-40B4-BE49-F238E27FC236}">
                <a16:creationId xmlns:a16="http://schemas.microsoft.com/office/drawing/2014/main" id="{A3ED78AA-0BF4-4262-A086-0001F611C1F3}"/>
              </a:ext>
            </a:extLst>
          </p:cNvPr>
          <p:cNvSpPr/>
          <p:nvPr/>
        </p:nvSpPr>
        <p:spPr>
          <a:xfrm>
            <a:off x="7009765" y="1940560"/>
            <a:ext cx="979170" cy="979170"/>
          </a:xfrm>
          <a:prstGeom prst="ellipse">
            <a:avLst/>
          </a:prstGeom>
          <a:solidFill>
            <a:schemeClr val="bg1"/>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rgbClr val="203864"/>
                </a:solidFill>
              </a:rPr>
              <a:t>03</a:t>
            </a:r>
          </a:p>
        </p:txBody>
      </p:sp>
      <p:sp>
        <p:nvSpPr>
          <p:cNvPr id="31" name="椭圆 30">
            <a:extLst>
              <a:ext uri="{FF2B5EF4-FFF2-40B4-BE49-F238E27FC236}">
                <a16:creationId xmlns:a16="http://schemas.microsoft.com/office/drawing/2014/main" id="{B5C5F7F4-870C-4C46-8ED8-4F47D200D799}"/>
              </a:ext>
            </a:extLst>
          </p:cNvPr>
          <p:cNvSpPr/>
          <p:nvPr/>
        </p:nvSpPr>
        <p:spPr>
          <a:xfrm>
            <a:off x="7140575" y="4496435"/>
            <a:ext cx="979170" cy="979170"/>
          </a:xfrm>
          <a:prstGeom prst="ellipse">
            <a:avLst/>
          </a:prstGeom>
          <a:solidFill>
            <a:schemeClr val="bg1"/>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rgbClr val="203864"/>
                </a:solidFill>
              </a:rPr>
              <a:t>04</a:t>
            </a:r>
          </a:p>
        </p:txBody>
      </p:sp>
      <p:sp>
        <p:nvSpPr>
          <p:cNvPr id="32" name="文本框 31">
            <a:extLst>
              <a:ext uri="{FF2B5EF4-FFF2-40B4-BE49-F238E27FC236}">
                <a16:creationId xmlns:a16="http://schemas.microsoft.com/office/drawing/2014/main" id="{0775ABE7-4350-4C94-BFFE-9B8C987FA437}"/>
              </a:ext>
            </a:extLst>
          </p:cNvPr>
          <p:cNvSpPr txBox="1"/>
          <p:nvPr/>
        </p:nvSpPr>
        <p:spPr>
          <a:xfrm>
            <a:off x="533315" y="1764275"/>
            <a:ext cx="3486853" cy="577850"/>
          </a:xfrm>
          <a:prstGeom prst="rect">
            <a:avLst/>
          </a:prstGeom>
          <a:noFill/>
        </p:spPr>
        <p:txBody>
          <a:bodyPr wrap="none" rtlCol="0">
            <a:spAutoFit/>
          </a:bodyPr>
          <a:lstStyle/>
          <a:p>
            <a:pPr algn="r" fontAlgn="auto">
              <a:lnSpc>
                <a:spcPct val="150000"/>
              </a:lnSpc>
            </a:pPr>
            <a:r>
              <a:rPr lang="en-US" altLang="zh-CN" sz="2400" b="1" noProof="0" dirty="0">
                <a:ln>
                  <a:noFill/>
                </a:ln>
                <a:solidFill>
                  <a:schemeClr val="tx1">
                    <a:lumMod val="65000"/>
                    <a:lumOff val="35000"/>
                  </a:schemeClr>
                </a:solidFill>
                <a:uLnTx/>
                <a:uFillTx/>
                <a:sym typeface="+mn-ea"/>
              </a:rPr>
              <a:t>Network Infrastructure</a:t>
            </a:r>
          </a:p>
        </p:txBody>
      </p:sp>
      <p:sp>
        <p:nvSpPr>
          <p:cNvPr id="34" name="文本框 33">
            <a:extLst>
              <a:ext uri="{FF2B5EF4-FFF2-40B4-BE49-F238E27FC236}">
                <a16:creationId xmlns:a16="http://schemas.microsoft.com/office/drawing/2014/main" id="{D0BF9BC3-401E-4A7C-B74F-69BB9F31FD8E}"/>
              </a:ext>
            </a:extLst>
          </p:cNvPr>
          <p:cNvSpPr txBox="1"/>
          <p:nvPr/>
        </p:nvSpPr>
        <p:spPr>
          <a:xfrm>
            <a:off x="692105" y="4912748"/>
            <a:ext cx="3159839" cy="577850"/>
          </a:xfrm>
          <a:prstGeom prst="rect">
            <a:avLst/>
          </a:prstGeom>
          <a:noFill/>
        </p:spPr>
        <p:txBody>
          <a:bodyPr wrap="none" rtlCol="0">
            <a:spAutoFit/>
          </a:bodyPr>
          <a:lstStyle/>
          <a:p>
            <a:pPr algn="r" fontAlgn="auto">
              <a:lnSpc>
                <a:spcPct val="150000"/>
              </a:lnSpc>
            </a:pPr>
            <a:r>
              <a:rPr lang="en-US" altLang="zh-CN" sz="2400" b="1" noProof="0" dirty="0">
                <a:ln>
                  <a:noFill/>
                </a:ln>
                <a:solidFill>
                  <a:schemeClr val="tx1">
                    <a:lumMod val="65000"/>
                    <a:lumOff val="35000"/>
                  </a:schemeClr>
                </a:solidFill>
                <a:uLnTx/>
                <a:uFillTx/>
                <a:sym typeface="+mn-ea"/>
              </a:rPr>
              <a:t>Malicious Behaviors</a:t>
            </a:r>
          </a:p>
        </p:txBody>
      </p:sp>
      <p:sp>
        <p:nvSpPr>
          <p:cNvPr id="36" name="文本框 35">
            <a:extLst>
              <a:ext uri="{FF2B5EF4-FFF2-40B4-BE49-F238E27FC236}">
                <a16:creationId xmlns:a16="http://schemas.microsoft.com/office/drawing/2014/main" id="{D790C0D6-58FB-4E57-9F7C-BE9A5365AB6D}"/>
              </a:ext>
            </a:extLst>
          </p:cNvPr>
          <p:cNvSpPr txBox="1"/>
          <p:nvPr/>
        </p:nvSpPr>
        <p:spPr>
          <a:xfrm>
            <a:off x="8558156" y="1809000"/>
            <a:ext cx="3161443" cy="577850"/>
          </a:xfrm>
          <a:prstGeom prst="rect">
            <a:avLst/>
          </a:prstGeom>
          <a:noFill/>
        </p:spPr>
        <p:txBody>
          <a:bodyPr wrap="none" rtlCol="0">
            <a:spAutoFit/>
          </a:bodyPr>
          <a:lstStyle/>
          <a:p>
            <a:pPr algn="l" fontAlgn="auto">
              <a:lnSpc>
                <a:spcPct val="150000"/>
              </a:lnSpc>
            </a:pPr>
            <a:r>
              <a:rPr lang="en-US" altLang="zh-CN" sz="2400" b="1" noProof="0" dirty="0">
                <a:ln>
                  <a:noFill/>
                </a:ln>
                <a:solidFill>
                  <a:schemeClr val="tx1">
                    <a:lumMod val="65000"/>
                    <a:lumOff val="35000"/>
                  </a:schemeClr>
                </a:solidFill>
                <a:uLnTx/>
                <a:uFillTx/>
                <a:sym typeface="+mn-ea"/>
              </a:rPr>
              <a:t>Third-party Services</a:t>
            </a:r>
          </a:p>
        </p:txBody>
      </p:sp>
      <p:sp>
        <p:nvSpPr>
          <p:cNvPr id="38" name="文本框 37">
            <a:extLst>
              <a:ext uri="{FF2B5EF4-FFF2-40B4-BE49-F238E27FC236}">
                <a16:creationId xmlns:a16="http://schemas.microsoft.com/office/drawing/2014/main" id="{D0260106-32EE-44A1-B848-8148924085D5}"/>
              </a:ext>
            </a:extLst>
          </p:cNvPr>
          <p:cNvSpPr txBox="1"/>
          <p:nvPr/>
        </p:nvSpPr>
        <p:spPr>
          <a:xfrm>
            <a:off x="8728074" y="4894503"/>
            <a:ext cx="2821606" cy="577850"/>
          </a:xfrm>
          <a:prstGeom prst="rect">
            <a:avLst/>
          </a:prstGeom>
          <a:noFill/>
        </p:spPr>
        <p:txBody>
          <a:bodyPr wrap="none" rtlCol="0">
            <a:spAutoFit/>
          </a:bodyPr>
          <a:lstStyle/>
          <a:p>
            <a:pPr algn="l" fontAlgn="auto">
              <a:lnSpc>
                <a:spcPct val="150000"/>
              </a:lnSpc>
            </a:pPr>
            <a:r>
              <a:rPr lang="en-US" altLang="zh-CN" sz="2400" b="1" noProof="0" dirty="0">
                <a:ln>
                  <a:noFill/>
                </a:ln>
                <a:solidFill>
                  <a:schemeClr val="tx1">
                    <a:lumMod val="65000"/>
                    <a:lumOff val="35000"/>
                  </a:schemeClr>
                </a:solidFill>
                <a:uLnTx/>
                <a:uFillTx/>
                <a:sym typeface="+mn-ea"/>
              </a:rPr>
              <a:t>Payment Services</a:t>
            </a:r>
          </a:p>
        </p:txBody>
      </p:sp>
      <p:grpSp>
        <p:nvGrpSpPr>
          <p:cNvPr id="40" name="图形 15">
            <a:extLst>
              <a:ext uri="{FF2B5EF4-FFF2-40B4-BE49-F238E27FC236}">
                <a16:creationId xmlns:a16="http://schemas.microsoft.com/office/drawing/2014/main" id="{8821BD13-E227-4BFB-8AB0-3DAFBA8EB1B7}"/>
              </a:ext>
            </a:extLst>
          </p:cNvPr>
          <p:cNvGrpSpPr/>
          <p:nvPr/>
        </p:nvGrpSpPr>
        <p:grpSpPr>
          <a:xfrm flipH="1">
            <a:off x="5323418" y="2736533"/>
            <a:ext cx="1742968" cy="1742968"/>
            <a:chOff x="4108084" y="5049057"/>
            <a:chExt cx="633861" cy="633861"/>
          </a:xfrm>
          <a:solidFill>
            <a:srgbClr val="203864"/>
          </a:solidFill>
        </p:grpSpPr>
        <p:sp>
          <p:nvSpPr>
            <p:cNvPr id="45" name="任意多边形: 形状 44">
              <a:extLst>
                <a:ext uri="{FF2B5EF4-FFF2-40B4-BE49-F238E27FC236}">
                  <a16:creationId xmlns:a16="http://schemas.microsoft.com/office/drawing/2014/main" id="{D53EBDB1-ED73-44EB-9027-C686E389C354}"/>
                </a:ext>
              </a:extLst>
            </p:cNvPr>
            <p:cNvSpPr/>
            <p:nvPr/>
          </p:nvSpPr>
          <p:spPr>
            <a:xfrm>
              <a:off x="4108084" y="5049057"/>
              <a:ext cx="514418" cy="514418"/>
            </a:xfrm>
            <a:custGeom>
              <a:avLst/>
              <a:gdLst>
                <a:gd name="connsiteX0" fmla="*/ 74938 w 514417"/>
                <a:gd name="connsiteY0" fmla="*/ 74938 h 514417"/>
                <a:gd name="connsiteX1" fmla="*/ 74938 w 514417"/>
                <a:gd name="connsiteY1" fmla="*/ 439493 h 514417"/>
                <a:gd name="connsiteX2" fmla="*/ 439493 w 514417"/>
                <a:gd name="connsiteY2" fmla="*/ 439493 h 514417"/>
                <a:gd name="connsiteX3" fmla="*/ 439493 w 514417"/>
                <a:gd name="connsiteY3" fmla="*/ 74938 h 514417"/>
                <a:gd name="connsiteX4" fmla="*/ 74938 w 514417"/>
                <a:gd name="connsiteY4" fmla="*/ 74938 h 514417"/>
                <a:gd name="connsiteX5" fmla="*/ 384999 w 514417"/>
                <a:gd name="connsiteY5" fmla="*/ 384999 h 514417"/>
                <a:gd name="connsiteX6" fmla="*/ 129433 w 514417"/>
                <a:gd name="connsiteY6" fmla="*/ 384999 h 514417"/>
                <a:gd name="connsiteX7" fmla="*/ 129433 w 514417"/>
                <a:gd name="connsiteY7" fmla="*/ 129433 h 514417"/>
                <a:gd name="connsiteX8" fmla="*/ 384999 w 514417"/>
                <a:gd name="connsiteY8" fmla="*/ 129433 h 514417"/>
                <a:gd name="connsiteX9" fmla="*/ 384999 w 514417"/>
                <a:gd name="connsiteY9" fmla="*/ 384999 h 51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417" h="514417">
                  <a:moveTo>
                    <a:pt x="74938" y="74938"/>
                  </a:moveTo>
                  <a:cubicBezTo>
                    <a:pt x="-24656" y="174533"/>
                    <a:pt x="-24656" y="338019"/>
                    <a:pt x="74938" y="439493"/>
                  </a:cubicBezTo>
                  <a:cubicBezTo>
                    <a:pt x="174533" y="539088"/>
                    <a:pt x="338019" y="539088"/>
                    <a:pt x="439493" y="439493"/>
                  </a:cubicBezTo>
                  <a:cubicBezTo>
                    <a:pt x="539088" y="339899"/>
                    <a:pt x="539088" y="176413"/>
                    <a:pt x="439493" y="74938"/>
                  </a:cubicBezTo>
                  <a:cubicBezTo>
                    <a:pt x="338021" y="-24656"/>
                    <a:pt x="176413" y="-24656"/>
                    <a:pt x="74938" y="74938"/>
                  </a:cubicBezTo>
                  <a:close/>
                  <a:moveTo>
                    <a:pt x="384999" y="384999"/>
                  </a:moveTo>
                  <a:cubicBezTo>
                    <a:pt x="313591" y="456406"/>
                    <a:pt x="198962" y="456406"/>
                    <a:pt x="129433" y="384999"/>
                  </a:cubicBezTo>
                  <a:cubicBezTo>
                    <a:pt x="58026" y="313591"/>
                    <a:pt x="58026" y="198962"/>
                    <a:pt x="129433" y="129433"/>
                  </a:cubicBezTo>
                  <a:cubicBezTo>
                    <a:pt x="200840" y="59904"/>
                    <a:pt x="315469" y="58026"/>
                    <a:pt x="384999" y="129433"/>
                  </a:cubicBezTo>
                  <a:cubicBezTo>
                    <a:pt x="454528" y="200840"/>
                    <a:pt x="456407" y="315471"/>
                    <a:pt x="384999" y="384999"/>
                  </a:cubicBezTo>
                  <a:close/>
                </a:path>
              </a:pathLst>
            </a:custGeom>
            <a:grpFill/>
            <a:ln w="1749"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D53151C2-BB6E-4625-BA86-FD80EB7AEE89}"/>
                </a:ext>
              </a:extLst>
            </p:cNvPr>
            <p:cNvSpPr/>
            <p:nvPr/>
          </p:nvSpPr>
          <p:spPr>
            <a:xfrm>
              <a:off x="4498477" y="5441329"/>
              <a:ext cx="109226" cy="109226"/>
            </a:xfrm>
            <a:custGeom>
              <a:avLst/>
              <a:gdLst>
                <a:gd name="connsiteX0" fmla="*/ 103597 w 109225"/>
                <a:gd name="connsiteY0" fmla="*/ 5880 h 109225"/>
                <a:gd name="connsiteX1" fmla="*/ 103597 w 109225"/>
                <a:gd name="connsiteY1" fmla="*/ 34068 h 109225"/>
                <a:gd name="connsiteX2" fmla="*/ 34068 w 109225"/>
                <a:gd name="connsiteY2" fmla="*/ 103597 h 109225"/>
                <a:gd name="connsiteX3" fmla="*/ 5880 w 109225"/>
                <a:gd name="connsiteY3" fmla="*/ 103597 h 109225"/>
                <a:gd name="connsiteX4" fmla="*/ 5880 w 109225"/>
                <a:gd name="connsiteY4" fmla="*/ 75410 h 109225"/>
                <a:gd name="connsiteX5" fmla="*/ 75410 w 109225"/>
                <a:gd name="connsiteY5" fmla="*/ 5880 h 109225"/>
                <a:gd name="connsiteX6" fmla="*/ 103597 w 109225"/>
                <a:gd name="connsiteY6" fmla="*/ 5880 h 10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5" h="109225">
                  <a:moveTo>
                    <a:pt x="103597" y="5880"/>
                  </a:moveTo>
                  <a:cubicBezTo>
                    <a:pt x="111114" y="13398"/>
                    <a:pt x="111114" y="26551"/>
                    <a:pt x="103597" y="34068"/>
                  </a:cubicBezTo>
                  <a:lnTo>
                    <a:pt x="34068" y="103597"/>
                  </a:lnTo>
                  <a:cubicBezTo>
                    <a:pt x="26551" y="111114"/>
                    <a:pt x="13398" y="111114"/>
                    <a:pt x="5880" y="103597"/>
                  </a:cubicBezTo>
                  <a:cubicBezTo>
                    <a:pt x="-1637" y="96080"/>
                    <a:pt x="-1637" y="82927"/>
                    <a:pt x="5880" y="75410"/>
                  </a:cubicBezTo>
                  <a:lnTo>
                    <a:pt x="75410" y="5880"/>
                  </a:lnTo>
                  <a:cubicBezTo>
                    <a:pt x="84805" y="-1637"/>
                    <a:pt x="96080" y="-1637"/>
                    <a:pt x="103597" y="5880"/>
                  </a:cubicBezTo>
                  <a:close/>
                </a:path>
              </a:pathLst>
            </a:custGeom>
            <a:grpFill/>
            <a:ln w="1749"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69844598-19C9-464F-A864-E7EDBF5F176A}"/>
                </a:ext>
              </a:extLst>
            </p:cNvPr>
            <p:cNvSpPr/>
            <p:nvPr/>
          </p:nvSpPr>
          <p:spPr>
            <a:xfrm>
              <a:off x="4532302" y="5473275"/>
              <a:ext cx="209643" cy="209643"/>
            </a:xfrm>
            <a:custGeom>
              <a:avLst/>
              <a:gdLst>
                <a:gd name="connsiteX0" fmla="*/ 190038 w 209642"/>
                <a:gd name="connsiteY0" fmla="*/ 190038 h 209642"/>
                <a:gd name="connsiteX1" fmla="*/ 190038 w 209642"/>
                <a:gd name="connsiteY1" fmla="*/ 190038 h 209642"/>
                <a:gd name="connsiteX2" fmla="*/ 86684 w 209642"/>
                <a:gd name="connsiteY2" fmla="*/ 182521 h 209642"/>
                <a:gd name="connsiteX3" fmla="*/ 243 w 209642"/>
                <a:gd name="connsiteY3" fmla="*/ 69772 h 209642"/>
                <a:gd name="connsiteX4" fmla="*/ 69772 w 209642"/>
                <a:gd name="connsiteY4" fmla="*/ 243 h 209642"/>
                <a:gd name="connsiteX5" fmla="*/ 182521 w 209642"/>
                <a:gd name="connsiteY5" fmla="*/ 86684 h 209642"/>
                <a:gd name="connsiteX6" fmla="*/ 190038 w 209642"/>
                <a:gd name="connsiteY6" fmla="*/ 190038 h 2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642" h="209642">
                  <a:moveTo>
                    <a:pt x="190038" y="190038"/>
                  </a:moveTo>
                  <a:lnTo>
                    <a:pt x="190038" y="190038"/>
                  </a:lnTo>
                  <a:cubicBezTo>
                    <a:pt x="159971" y="220103"/>
                    <a:pt x="111114" y="216346"/>
                    <a:pt x="86684" y="182521"/>
                  </a:cubicBezTo>
                  <a:lnTo>
                    <a:pt x="243" y="69772"/>
                  </a:lnTo>
                  <a:lnTo>
                    <a:pt x="69772" y="243"/>
                  </a:lnTo>
                  <a:lnTo>
                    <a:pt x="182521" y="86684"/>
                  </a:lnTo>
                  <a:cubicBezTo>
                    <a:pt x="216346" y="112992"/>
                    <a:pt x="220103" y="161851"/>
                    <a:pt x="190038" y="190038"/>
                  </a:cubicBezTo>
                  <a:close/>
                </a:path>
              </a:pathLst>
            </a:custGeom>
            <a:grpFill/>
            <a:ln w="1749" cap="flat">
              <a:noFill/>
              <a:prstDash val="solid"/>
              <a:miter/>
            </a:ln>
          </p:spPr>
          <p:txBody>
            <a:bodyPr rtlCol="0" anchor="ctr"/>
            <a:lstStyle/>
            <a:p>
              <a:endParaRPr lang="zh-CN" altLang="en-US"/>
            </a:p>
          </p:txBody>
        </p:sp>
      </p:grpSp>
      <p:pic>
        <p:nvPicPr>
          <p:cNvPr id="48" name="图片 47">
            <a:extLst>
              <a:ext uri="{FF2B5EF4-FFF2-40B4-BE49-F238E27FC236}">
                <a16:creationId xmlns:a16="http://schemas.microsoft.com/office/drawing/2014/main" id="{7281028F-BA0B-4253-AD8E-AEAA38A840BE}"/>
              </a:ext>
            </a:extLst>
          </p:cNvPr>
          <p:cNvPicPr>
            <a:picLocks noChangeAspect="1"/>
          </p:cNvPicPr>
          <p:nvPr/>
        </p:nvPicPr>
        <p:blipFill>
          <a:blip r:embed="rId3">
            <a:duotone>
              <a:schemeClr val="accent2">
                <a:shade val="45000"/>
                <a:satMod val="135000"/>
              </a:schemeClr>
              <a:prstClr val="white"/>
            </a:duotone>
          </a:blip>
          <a:stretch>
            <a:fillRect/>
          </a:stretch>
        </p:blipFill>
        <p:spPr>
          <a:xfrm>
            <a:off x="5958885" y="3076456"/>
            <a:ext cx="749300" cy="749300"/>
          </a:xfrm>
          <a:prstGeom prst="rect">
            <a:avLst/>
          </a:prstGeom>
        </p:spPr>
      </p:pic>
    </p:spTree>
    <p:extLst>
      <p:ext uri="{BB962C8B-B14F-4D97-AF65-F5344CB8AC3E}">
        <p14:creationId xmlns:p14="http://schemas.microsoft.com/office/powerpoint/2010/main" val="71984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500"/>
                                        <p:tgtEl>
                                          <p:spTgt spid="3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down)">
                                      <p:cBhvr>
                                        <p:cTn id="15" dur="500"/>
                                        <p:tgtEl>
                                          <p:spTgt spid="3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down)">
                                      <p:cBhvr>
                                        <p:cTn id="1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6"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758940"/>
            <a:ext cx="5090624"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1.Network Infrastructure</a:t>
            </a:r>
            <a:endParaRPr lang="zh-CN" altLang="en-US" sz="2800" dirty="0">
              <a:latin typeface="Arial Black" panose="020B0A0402010202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001F3F5D-C59F-4FA0-8D02-83B94FC7348B}"/>
              </a:ext>
            </a:extLst>
          </p:cNvPr>
          <p:cNvSpPr txBox="1"/>
          <p:nvPr/>
        </p:nvSpPr>
        <p:spPr>
          <a:xfrm>
            <a:off x="248603" y="576163"/>
            <a:ext cx="2671501" cy="338554"/>
          </a:xfrm>
          <a:prstGeom prst="rect">
            <a:avLst/>
          </a:prstGeom>
          <a:noFill/>
        </p:spPr>
        <p:txBody>
          <a:bodyPr wrap="none" rtlCol="0">
            <a:spAutoFit/>
          </a:bodyPr>
          <a:lstStyle/>
          <a:p>
            <a:r>
              <a:rPr lang="en-US" altLang="zh-CN" sz="1600" dirty="0">
                <a:latin typeface="Calibri" panose="020F0502020204030204" pitchFamily="34" charset="0"/>
                <a:cs typeface="Calibri" panose="020F0502020204030204" pitchFamily="34" charset="0"/>
              </a:rPr>
              <a:t>Characterizing Gambling Apps</a:t>
            </a:r>
            <a:endParaRPr lang="zh-CN" altLang="en-US" sz="1600" dirty="0">
              <a:latin typeface="Calibri" panose="020F0502020204030204" pitchFamily="34" charset="0"/>
              <a:cs typeface="Calibri" panose="020F0502020204030204" pitchFamily="34" charset="0"/>
            </a:endParaRPr>
          </a:p>
        </p:txBody>
      </p:sp>
      <p:sp>
        <p:nvSpPr>
          <p:cNvPr id="35" name="文本框 34">
            <a:extLst>
              <a:ext uri="{FF2B5EF4-FFF2-40B4-BE49-F238E27FC236}">
                <a16:creationId xmlns:a16="http://schemas.microsoft.com/office/drawing/2014/main" id="{BBA96AA9-4115-4C19-99F7-9EE21F622EC8}"/>
              </a:ext>
            </a:extLst>
          </p:cNvPr>
          <p:cNvSpPr txBox="1"/>
          <p:nvPr/>
        </p:nvSpPr>
        <p:spPr>
          <a:xfrm>
            <a:off x="248603" y="1229281"/>
            <a:ext cx="6135264" cy="461665"/>
          </a:xfrm>
          <a:prstGeom prst="rect">
            <a:avLst/>
          </a:prstGeom>
          <a:noFill/>
        </p:spPr>
        <p:txBody>
          <a:bodyPr wrap="square">
            <a:spAutoFit/>
          </a:bodyPr>
          <a:lstStyle/>
          <a:p>
            <a:r>
              <a:rPr lang="en-US" altLang="zh-CN" sz="2400" b="1" i="0" dirty="0">
                <a:solidFill>
                  <a:srgbClr val="013A89"/>
                </a:solidFill>
                <a:effectLst/>
                <a:latin typeface="Calibri" panose="020F0502020204030204" pitchFamily="34" charset="0"/>
                <a:cs typeface="Calibri" panose="020F0502020204030204" pitchFamily="34" charset="0"/>
              </a:rPr>
              <a:t>An example of servers used in gambling apps</a:t>
            </a:r>
            <a:r>
              <a:rPr lang="en-US" altLang="zh-CN" sz="2400" dirty="0">
                <a:solidFill>
                  <a:srgbClr val="013A89"/>
                </a:solidFill>
                <a:latin typeface="Calibri" panose="020F0502020204030204" pitchFamily="34" charset="0"/>
                <a:cs typeface="Calibri" panose="020F0502020204030204" pitchFamily="34" charset="0"/>
              </a:rPr>
              <a:t> </a:t>
            </a:r>
            <a:endParaRPr lang="zh-CN" altLang="en-US" sz="2400" dirty="0">
              <a:solidFill>
                <a:srgbClr val="013A89"/>
              </a:solidFill>
              <a:latin typeface="Calibri" panose="020F0502020204030204" pitchFamily="34" charset="0"/>
              <a:cs typeface="Calibri" panose="020F0502020204030204" pitchFamily="34" charset="0"/>
            </a:endParaRPr>
          </a:p>
        </p:txBody>
      </p:sp>
      <p:pic>
        <p:nvPicPr>
          <p:cNvPr id="8" name="图片 7">
            <a:extLst>
              <a:ext uri="{FF2B5EF4-FFF2-40B4-BE49-F238E27FC236}">
                <a16:creationId xmlns:a16="http://schemas.microsoft.com/office/drawing/2014/main" id="{0A36D591-A018-466B-A462-924F54A077F1}"/>
              </a:ext>
            </a:extLst>
          </p:cNvPr>
          <p:cNvPicPr>
            <a:picLocks noChangeAspect="1"/>
          </p:cNvPicPr>
          <p:nvPr/>
        </p:nvPicPr>
        <p:blipFill>
          <a:blip r:embed="rId3"/>
          <a:stretch>
            <a:fillRect/>
          </a:stretch>
        </p:blipFill>
        <p:spPr>
          <a:xfrm>
            <a:off x="2502959" y="1909817"/>
            <a:ext cx="6988308" cy="3505200"/>
          </a:xfrm>
          <a:prstGeom prst="rect">
            <a:avLst/>
          </a:prstGeom>
        </p:spPr>
      </p:pic>
      <p:sp>
        <p:nvSpPr>
          <p:cNvPr id="7" name="文本框 6">
            <a:extLst>
              <a:ext uri="{FF2B5EF4-FFF2-40B4-BE49-F238E27FC236}">
                <a16:creationId xmlns:a16="http://schemas.microsoft.com/office/drawing/2014/main" id="{5485DA2D-EBCD-4507-BEDA-42DAD965571B}"/>
              </a:ext>
            </a:extLst>
          </p:cNvPr>
          <p:cNvSpPr txBox="1"/>
          <p:nvPr/>
        </p:nvSpPr>
        <p:spPr>
          <a:xfrm>
            <a:off x="1858275" y="5804738"/>
            <a:ext cx="8475448"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CN" sz="1800" i="0" dirty="0">
                <a:solidFill>
                  <a:srgbClr val="000000"/>
                </a:solidFill>
                <a:effectLst/>
              </a:rPr>
              <a:t>Gambling apps use a lot of differen</a:t>
            </a:r>
            <a:r>
              <a:rPr lang="en-US" altLang="zh-CN" dirty="0">
                <a:solidFill>
                  <a:srgbClr val="000000"/>
                </a:solidFill>
              </a:rPr>
              <a:t>t domains for different functionalities</a:t>
            </a:r>
            <a:endParaRPr lang="zh-CN" altLang="en-US" dirty="0"/>
          </a:p>
        </p:txBody>
      </p:sp>
    </p:spTree>
    <p:extLst>
      <p:ext uri="{BB962C8B-B14F-4D97-AF65-F5344CB8AC3E}">
        <p14:creationId xmlns:p14="http://schemas.microsoft.com/office/powerpoint/2010/main" val="317453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758940"/>
            <a:ext cx="5090624"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1.Network Infrastructure</a:t>
            </a:r>
            <a:endParaRPr lang="zh-CN" altLang="en-US" sz="2800" dirty="0">
              <a:latin typeface="Arial Black" panose="020B0A0402010202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001F3F5D-C59F-4FA0-8D02-83B94FC7348B}"/>
              </a:ext>
            </a:extLst>
          </p:cNvPr>
          <p:cNvSpPr txBox="1"/>
          <p:nvPr/>
        </p:nvSpPr>
        <p:spPr>
          <a:xfrm>
            <a:off x="248603" y="576163"/>
            <a:ext cx="2671501" cy="338554"/>
          </a:xfrm>
          <a:prstGeom prst="rect">
            <a:avLst/>
          </a:prstGeom>
          <a:noFill/>
        </p:spPr>
        <p:txBody>
          <a:bodyPr wrap="none" rtlCol="0">
            <a:spAutoFit/>
          </a:bodyPr>
          <a:lstStyle/>
          <a:p>
            <a:r>
              <a:rPr lang="en-US" altLang="zh-CN" sz="1600" dirty="0">
                <a:latin typeface="Calibri" panose="020F0502020204030204" pitchFamily="34" charset="0"/>
                <a:cs typeface="Calibri" panose="020F0502020204030204" pitchFamily="34" charset="0"/>
              </a:rPr>
              <a:t>Characterizing Gambling Apps</a:t>
            </a:r>
            <a:endParaRPr lang="zh-CN" altLang="en-US" sz="1600" dirty="0">
              <a:latin typeface="Calibri" panose="020F0502020204030204" pitchFamily="34" charset="0"/>
              <a:cs typeface="Calibri" panose="020F0502020204030204" pitchFamily="34" charset="0"/>
            </a:endParaRPr>
          </a:p>
        </p:txBody>
      </p:sp>
      <p:pic>
        <p:nvPicPr>
          <p:cNvPr id="37" name="内容占位符 3">
            <a:extLst>
              <a:ext uri="{FF2B5EF4-FFF2-40B4-BE49-F238E27FC236}">
                <a16:creationId xmlns:a16="http://schemas.microsoft.com/office/drawing/2014/main" id="{ADD4C879-7963-45FA-A17D-A74C434076D0}"/>
              </a:ext>
            </a:extLst>
          </p:cNvPr>
          <p:cNvPicPr>
            <a:picLocks noGrp="1" noChangeAspect="1"/>
          </p:cNvPicPr>
          <p:nvPr>
            <p:ph idx="1"/>
          </p:nvPr>
        </p:nvPicPr>
        <p:blipFill>
          <a:blip r:embed="rId3"/>
          <a:stretch>
            <a:fillRect/>
          </a:stretch>
        </p:blipFill>
        <p:spPr>
          <a:xfrm>
            <a:off x="2470989" y="2019300"/>
            <a:ext cx="2618753" cy="3433477"/>
          </a:xfrm>
          <a:prstGeom prst="rect">
            <a:avLst/>
          </a:prstGeom>
        </p:spPr>
      </p:pic>
      <p:sp>
        <p:nvSpPr>
          <p:cNvPr id="5" name="文本框 4">
            <a:extLst>
              <a:ext uri="{FF2B5EF4-FFF2-40B4-BE49-F238E27FC236}">
                <a16:creationId xmlns:a16="http://schemas.microsoft.com/office/drawing/2014/main" id="{463A105B-8734-4031-972B-937719731C84}"/>
              </a:ext>
            </a:extLst>
          </p:cNvPr>
          <p:cNvSpPr txBox="1"/>
          <p:nvPr/>
        </p:nvSpPr>
        <p:spPr>
          <a:xfrm>
            <a:off x="3040419" y="5452777"/>
            <a:ext cx="1479892" cy="369332"/>
          </a:xfrm>
          <a:prstGeom prst="rect">
            <a:avLst/>
          </a:prstGeom>
          <a:noFill/>
        </p:spPr>
        <p:txBody>
          <a:bodyPr wrap="none" rtlCol="0">
            <a:spAutoFit/>
          </a:bodyPr>
          <a:lstStyle/>
          <a:p>
            <a:pPr algn="ctr"/>
            <a:r>
              <a:rPr lang="en-US" altLang="zh-CN" dirty="0"/>
              <a:t>Real Device</a:t>
            </a:r>
            <a:endParaRPr lang="zh-CN" altLang="en-US" dirty="0"/>
          </a:p>
        </p:txBody>
      </p:sp>
      <p:sp>
        <p:nvSpPr>
          <p:cNvPr id="39" name="文本框 38">
            <a:extLst>
              <a:ext uri="{FF2B5EF4-FFF2-40B4-BE49-F238E27FC236}">
                <a16:creationId xmlns:a16="http://schemas.microsoft.com/office/drawing/2014/main" id="{7E21BCA6-376C-4DA9-AF3F-DC08112C7781}"/>
              </a:ext>
            </a:extLst>
          </p:cNvPr>
          <p:cNvSpPr txBox="1"/>
          <p:nvPr/>
        </p:nvSpPr>
        <p:spPr>
          <a:xfrm>
            <a:off x="3239191" y="1649968"/>
            <a:ext cx="1082348" cy="369332"/>
          </a:xfrm>
          <a:prstGeom prst="rect">
            <a:avLst/>
          </a:prstGeom>
          <a:noFill/>
        </p:spPr>
        <p:txBody>
          <a:bodyPr wrap="none" rtlCol="0">
            <a:spAutoFit/>
          </a:bodyPr>
          <a:lstStyle/>
          <a:p>
            <a:pPr algn="ctr"/>
            <a:r>
              <a:rPr lang="en-US" altLang="zh-CN" dirty="0"/>
              <a:t>DroidBot</a:t>
            </a:r>
            <a:endParaRPr lang="zh-CN" altLang="en-US" dirty="0"/>
          </a:p>
        </p:txBody>
      </p:sp>
      <p:sp>
        <p:nvSpPr>
          <p:cNvPr id="41" name="文本框 40">
            <a:extLst>
              <a:ext uri="{FF2B5EF4-FFF2-40B4-BE49-F238E27FC236}">
                <a16:creationId xmlns:a16="http://schemas.microsoft.com/office/drawing/2014/main" id="{3569CA18-17DC-4FDF-8C8F-5AD69FDDBFFE}"/>
              </a:ext>
            </a:extLst>
          </p:cNvPr>
          <p:cNvSpPr txBox="1"/>
          <p:nvPr/>
        </p:nvSpPr>
        <p:spPr>
          <a:xfrm>
            <a:off x="5931634" y="3146643"/>
            <a:ext cx="1326004" cy="369332"/>
          </a:xfrm>
          <a:prstGeom prst="rect">
            <a:avLst/>
          </a:prstGeom>
          <a:noFill/>
        </p:spPr>
        <p:txBody>
          <a:bodyPr wrap="none" rtlCol="0">
            <a:spAutoFit/>
          </a:bodyPr>
          <a:lstStyle/>
          <a:p>
            <a:pPr algn="ctr"/>
            <a:r>
              <a:rPr lang="en-US" altLang="zh-CN" dirty="0"/>
              <a:t>TCPDUMP</a:t>
            </a:r>
            <a:endParaRPr lang="zh-CN" altLang="en-US" dirty="0"/>
          </a:p>
        </p:txBody>
      </p:sp>
      <p:sp>
        <p:nvSpPr>
          <p:cNvPr id="42" name="文本框 41">
            <a:extLst>
              <a:ext uri="{FF2B5EF4-FFF2-40B4-BE49-F238E27FC236}">
                <a16:creationId xmlns:a16="http://schemas.microsoft.com/office/drawing/2014/main" id="{133D476B-87AF-43B6-8B68-03A3F32E4B94}"/>
              </a:ext>
            </a:extLst>
          </p:cNvPr>
          <p:cNvSpPr txBox="1"/>
          <p:nvPr/>
        </p:nvSpPr>
        <p:spPr>
          <a:xfrm>
            <a:off x="5993637" y="3841461"/>
            <a:ext cx="1201997" cy="369332"/>
          </a:xfrm>
          <a:prstGeom prst="rect">
            <a:avLst/>
          </a:prstGeom>
          <a:noFill/>
        </p:spPr>
        <p:txBody>
          <a:bodyPr wrap="none" rtlCol="0">
            <a:spAutoFit/>
          </a:bodyPr>
          <a:lstStyle/>
          <a:p>
            <a:pPr algn="ctr"/>
            <a:r>
              <a:rPr lang="en-US" altLang="zh-CN" dirty="0"/>
              <a:t>NETSTAT</a:t>
            </a:r>
            <a:endParaRPr lang="zh-CN" altLang="en-US" dirty="0"/>
          </a:p>
        </p:txBody>
      </p:sp>
      <p:pic>
        <p:nvPicPr>
          <p:cNvPr id="43" name="图片 42">
            <a:extLst>
              <a:ext uri="{FF2B5EF4-FFF2-40B4-BE49-F238E27FC236}">
                <a16:creationId xmlns:a16="http://schemas.microsoft.com/office/drawing/2014/main" id="{51C21F4D-5E94-4E7B-AB17-814CC1E2F61D}"/>
              </a:ext>
            </a:extLst>
          </p:cNvPr>
          <p:cNvPicPr>
            <a:picLocks noChangeAspect="1"/>
          </p:cNvPicPr>
          <p:nvPr/>
        </p:nvPicPr>
        <p:blipFill>
          <a:blip r:embed="rId4"/>
          <a:stretch>
            <a:fillRect/>
          </a:stretch>
        </p:blipFill>
        <p:spPr>
          <a:xfrm>
            <a:off x="693677" y="3146643"/>
            <a:ext cx="615829" cy="615829"/>
          </a:xfrm>
          <a:prstGeom prst="rect">
            <a:avLst/>
          </a:prstGeom>
        </p:spPr>
      </p:pic>
      <p:pic>
        <p:nvPicPr>
          <p:cNvPr id="44" name="图片 43">
            <a:extLst>
              <a:ext uri="{FF2B5EF4-FFF2-40B4-BE49-F238E27FC236}">
                <a16:creationId xmlns:a16="http://schemas.microsoft.com/office/drawing/2014/main" id="{1E82B129-5E74-4F09-9456-9F32F6D52D5C}"/>
              </a:ext>
            </a:extLst>
          </p:cNvPr>
          <p:cNvPicPr>
            <a:picLocks noChangeAspect="1"/>
          </p:cNvPicPr>
          <p:nvPr/>
        </p:nvPicPr>
        <p:blipFill>
          <a:blip r:embed="rId4"/>
          <a:stretch>
            <a:fillRect/>
          </a:stretch>
        </p:blipFill>
        <p:spPr>
          <a:xfrm>
            <a:off x="884177" y="3314857"/>
            <a:ext cx="615829" cy="615829"/>
          </a:xfrm>
          <a:prstGeom prst="rect">
            <a:avLst/>
          </a:prstGeom>
        </p:spPr>
      </p:pic>
      <p:pic>
        <p:nvPicPr>
          <p:cNvPr id="49" name="图片 48">
            <a:extLst>
              <a:ext uri="{FF2B5EF4-FFF2-40B4-BE49-F238E27FC236}">
                <a16:creationId xmlns:a16="http://schemas.microsoft.com/office/drawing/2014/main" id="{E8DBF9EE-5315-47DA-BD6E-DBA62731A9B2}"/>
              </a:ext>
            </a:extLst>
          </p:cNvPr>
          <p:cNvPicPr>
            <a:picLocks noChangeAspect="1"/>
          </p:cNvPicPr>
          <p:nvPr/>
        </p:nvPicPr>
        <p:blipFill>
          <a:blip r:embed="rId4"/>
          <a:stretch>
            <a:fillRect/>
          </a:stretch>
        </p:blipFill>
        <p:spPr>
          <a:xfrm>
            <a:off x="1036577" y="3467257"/>
            <a:ext cx="615829" cy="615829"/>
          </a:xfrm>
          <a:prstGeom prst="rect">
            <a:avLst/>
          </a:prstGeom>
        </p:spPr>
      </p:pic>
      <p:cxnSp>
        <p:nvCxnSpPr>
          <p:cNvPr id="50" name="直接箭头连接符 49">
            <a:extLst>
              <a:ext uri="{FF2B5EF4-FFF2-40B4-BE49-F238E27FC236}">
                <a16:creationId xmlns:a16="http://schemas.microsoft.com/office/drawing/2014/main" id="{7C08C152-0264-424C-AF0C-55BC6A26C4CB}"/>
              </a:ext>
            </a:extLst>
          </p:cNvPr>
          <p:cNvCxnSpPr>
            <a:cxnSpLocks/>
          </p:cNvCxnSpPr>
          <p:nvPr/>
        </p:nvCxnSpPr>
        <p:spPr>
          <a:xfrm>
            <a:off x="1704236" y="3696335"/>
            <a:ext cx="647891"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1" name="直接箭头连接符 50">
            <a:extLst>
              <a:ext uri="{FF2B5EF4-FFF2-40B4-BE49-F238E27FC236}">
                <a16:creationId xmlns:a16="http://schemas.microsoft.com/office/drawing/2014/main" id="{967F4952-2C11-457B-BBAF-AF956C67FFCE}"/>
              </a:ext>
            </a:extLst>
          </p:cNvPr>
          <p:cNvCxnSpPr>
            <a:cxnSpLocks/>
          </p:cNvCxnSpPr>
          <p:nvPr/>
        </p:nvCxnSpPr>
        <p:spPr>
          <a:xfrm flipV="1">
            <a:off x="5234839" y="3680037"/>
            <a:ext cx="2719594" cy="1"/>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52" name="右大括号 51">
            <a:extLst>
              <a:ext uri="{FF2B5EF4-FFF2-40B4-BE49-F238E27FC236}">
                <a16:creationId xmlns:a16="http://schemas.microsoft.com/office/drawing/2014/main" id="{5E24E912-7552-4AB1-BDC3-6529BC1F2087}"/>
              </a:ext>
            </a:extLst>
          </p:cNvPr>
          <p:cNvSpPr/>
          <p:nvPr/>
        </p:nvSpPr>
        <p:spPr>
          <a:xfrm rot="10800000">
            <a:off x="8233624" y="2821251"/>
            <a:ext cx="200774" cy="1717571"/>
          </a:xfrm>
          <a:prstGeom prst="rightBrace">
            <a:avLst>
              <a:gd name="adj1" fmla="val 68244"/>
              <a:gd name="adj2" fmla="val 50000"/>
            </a:avLst>
          </a:prstGeom>
          <a:noFill/>
          <a:ln w="28575">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4D0CAA06-CB48-47B3-AE78-DB080C0F4CB3}"/>
              </a:ext>
            </a:extLst>
          </p:cNvPr>
          <p:cNvSpPr txBox="1"/>
          <p:nvPr/>
        </p:nvSpPr>
        <p:spPr>
          <a:xfrm>
            <a:off x="317460" y="4083086"/>
            <a:ext cx="1749261" cy="369332"/>
          </a:xfrm>
          <a:prstGeom prst="rect">
            <a:avLst/>
          </a:prstGeom>
          <a:noFill/>
        </p:spPr>
        <p:txBody>
          <a:bodyPr wrap="none" rtlCol="0">
            <a:spAutoFit/>
          </a:bodyPr>
          <a:lstStyle/>
          <a:p>
            <a:pPr algn="ctr"/>
            <a:r>
              <a:rPr lang="en-US" altLang="zh-CN" dirty="0"/>
              <a:t>Gambling Apps</a:t>
            </a:r>
            <a:endParaRPr lang="zh-CN" altLang="en-US" dirty="0"/>
          </a:p>
        </p:txBody>
      </p:sp>
      <p:pic>
        <p:nvPicPr>
          <p:cNvPr id="27" name="图片 26" descr="图形用户界面, 网站&#10;&#10;描述已自动生成">
            <a:extLst>
              <a:ext uri="{FF2B5EF4-FFF2-40B4-BE49-F238E27FC236}">
                <a16:creationId xmlns:a16="http://schemas.microsoft.com/office/drawing/2014/main" id="{22504C07-4395-46ED-9A61-CE9E399B9A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63472" y="2091293"/>
            <a:ext cx="1596433" cy="1014400"/>
          </a:xfrm>
          <a:prstGeom prst="rect">
            <a:avLst/>
          </a:prstGeom>
        </p:spPr>
      </p:pic>
      <p:sp>
        <p:nvSpPr>
          <p:cNvPr id="54" name="文本框 53">
            <a:extLst>
              <a:ext uri="{FF2B5EF4-FFF2-40B4-BE49-F238E27FC236}">
                <a16:creationId xmlns:a16="http://schemas.microsoft.com/office/drawing/2014/main" id="{31594413-4C88-4943-B648-5A5B8E5EFBB9}"/>
              </a:ext>
            </a:extLst>
          </p:cNvPr>
          <p:cNvSpPr txBox="1"/>
          <p:nvPr/>
        </p:nvSpPr>
        <p:spPr>
          <a:xfrm>
            <a:off x="8563499" y="2598493"/>
            <a:ext cx="1338828" cy="369332"/>
          </a:xfrm>
          <a:prstGeom prst="rect">
            <a:avLst/>
          </a:prstGeom>
          <a:noFill/>
        </p:spPr>
        <p:txBody>
          <a:bodyPr wrap="none" rtlCol="0">
            <a:spAutoFit/>
          </a:bodyPr>
          <a:lstStyle/>
          <a:p>
            <a:pPr algn="ctr"/>
            <a:r>
              <a:rPr lang="en-US" altLang="zh-CN" dirty="0"/>
              <a:t>Screencap</a:t>
            </a:r>
            <a:endParaRPr lang="zh-CN" altLang="en-US" dirty="0"/>
          </a:p>
        </p:txBody>
      </p:sp>
      <p:pic>
        <p:nvPicPr>
          <p:cNvPr id="56" name="图片 55" descr="形状&#10;&#10;低可信度描述已自动生成">
            <a:extLst>
              <a:ext uri="{FF2B5EF4-FFF2-40B4-BE49-F238E27FC236}">
                <a16:creationId xmlns:a16="http://schemas.microsoft.com/office/drawing/2014/main" id="{782E8880-EB39-4B87-B43E-1A0B285080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22175" y="4210793"/>
            <a:ext cx="588433" cy="588433"/>
          </a:xfrm>
          <a:prstGeom prst="rect">
            <a:avLst/>
          </a:prstGeom>
        </p:spPr>
      </p:pic>
      <p:sp>
        <p:nvSpPr>
          <p:cNvPr id="57" name="文本框 56">
            <a:extLst>
              <a:ext uri="{FF2B5EF4-FFF2-40B4-BE49-F238E27FC236}">
                <a16:creationId xmlns:a16="http://schemas.microsoft.com/office/drawing/2014/main" id="{4EBF78FE-30D0-4019-8AC6-1C17122EE143}"/>
              </a:ext>
            </a:extLst>
          </p:cNvPr>
          <p:cNvSpPr txBox="1"/>
          <p:nvPr/>
        </p:nvSpPr>
        <p:spPr>
          <a:xfrm>
            <a:off x="8550643" y="4354156"/>
            <a:ext cx="1364541" cy="369332"/>
          </a:xfrm>
          <a:prstGeom prst="rect">
            <a:avLst/>
          </a:prstGeom>
          <a:noFill/>
        </p:spPr>
        <p:txBody>
          <a:bodyPr wrap="none" rtlCol="0">
            <a:spAutoFit/>
          </a:bodyPr>
          <a:lstStyle/>
          <a:p>
            <a:pPr algn="ctr"/>
            <a:r>
              <a:rPr lang="en-US" altLang="zh-CN" dirty="0"/>
              <a:t>Traffic Data</a:t>
            </a:r>
            <a:endParaRPr lang="zh-CN" altLang="en-US" dirty="0"/>
          </a:p>
        </p:txBody>
      </p:sp>
      <p:pic>
        <p:nvPicPr>
          <p:cNvPr id="59" name="图片 58" descr="图片包含 图标&#10;&#10;描述已自动生成">
            <a:extLst>
              <a:ext uri="{FF2B5EF4-FFF2-40B4-BE49-F238E27FC236}">
                <a16:creationId xmlns:a16="http://schemas.microsoft.com/office/drawing/2014/main" id="{2D6F9C32-08C7-460C-AA6C-5435B2B19A5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01907" y="3214473"/>
            <a:ext cx="828971" cy="828971"/>
          </a:xfrm>
          <a:prstGeom prst="rect">
            <a:avLst/>
          </a:prstGeom>
        </p:spPr>
      </p:pic>
      <p:sp>
        <p:nvSpPr>
          <p:cNvPr id="60" name="文本框 59">
            <a:extLst>
              <a:ext uri="{FF2B5EF4-FFF2-40B4-BE49-F238E27FC236}">
                <a16:creationId xmlns:a16="http://schemas.microsoft.com/office/drawing/2014/main" id="{676EC56E-AEC3-48A5-AB67-CF97B8428640}"/>
              </a:ext>
            </a:extLst>
          </p:cNvPr>
          <p:cNvSpPr txBox="1"/>
          <p:nvPr/>
        </p:nvSpPr>
        <p:spPr>
          <a:xfrm>
            <a:off x="8525028" y="3477551"/>
            <a:ext cx="1415772" cy="369332"/>
          </a:xfrm>
          <a:prstGeom prst="rect">
            <a:avLst/>
          </a:prstGeom>
          <a:noFill/>
        </p:spPr>
        <p:txBody>
          <a:bodyPr wrap="none" rtlCol="0">
            <a:spAutoFit/>
          </a:bodyPr>
          <a:lstStyle/>
          <a:p>
            <a:pPr algn="ctr"/>
            <a:r>
              <a:rPr lang="en-US" altLang="zh-CN" dirty="0"/>
              <a:t>UI Structure</a:t>
            </a:r>
            <a:endParaRPr lang="zh-CN" altLang="en-US" dirty="0"/>
          </a:p>
        </p:txBody>
      </p:sp>
      <p:sp>
        <p:nvSpPr>
          <p:cNvPr id="61" name="文本框 60">
            <a:extLst>
              <a:ext uri="{FF2B5EF4-FFF2-40B4-BE49-F238E27FC236}">
                <a16:creationId xmlns:a16="http://schemas.microsoft.com/office/drawing/2014/main" id="{324D8CB1-6464-47A9-91D8-73251A1CF268}"/>
              </a:ext>
            </a:extLst>
          </p:cNvPr>
          <p:cNvSpPr txBox="1"/>
          <p:nvPr/>
        </p:nvSpPr>
        <p:spPr>
          <a:xfrm>
            <a:off x="248602" y="1229281"/>
            <a:ext cx="2222385" cy="461665"/>
          </a:xfrm>
          <a:prstGeom prst="rect">
            <a:avLst/>
          </a:prstGeom>
          <a:noFill/>
        </p:spPr>
        <p:txBody>
          <a:bodyPr wrap="square">
            <a:spAutoFit/>
          </a:bodyPr>
          <a:lstStyle/>
          <a:p>
            <a:r>
              <a:rPr lang="en-US" altLang="zh-CN" sz="2400" b="1" i="0" dirty="0">
                <a:solidFill>
                  <a:srgbClr val="013A89"/>
                </a:solidFill>
                <a:effectLst/>
                <a:latin typeface="Calibri" panose="020F0502020204030204" pitchFamily="34" charset="0"/>
                <a:cs typeface="Calibri" panose="020F0502020204030204" pitchFamily="34" charset="0"/>
              </a:rPr>
              <a:t>Data Collection</a:t>
            </a:r>
            <a:r>
              <a:rPr lang="en-US" altLang="zh-CN" sz="2400" dirty="0">
                <a:solidFill>
                  <a:srgbClr val="013A89"/>
                </a:solidFill>
                <a:latin typeface="Calibri" panose="020F0502020204030204" pitchFamily="34" charset="0"/>
                <a:cs typeface="Calibri" panose="020F0502020204030204" pitchFamily="34" charset="0"/>
              </a:rPr>
              <a:t> </a:t>
            </a:r>
            <a:endParaRPr lang="zh-CN" altLang="en-US" sz="2400" dirty="0">
              <a:solidFill>
                <a:srgbClr val="013A89"/>
              </a:solidFill>
              <a:latin typeface="Calibri" panose="020F0502020204030204" pitchFamily="34" charset="0"/>
              <a:cs typeface="Calibri" panose="020F0502020204030204" pitchFamily="34" charset="0"/>
            </a:endParaRPr>
          </a:p>
        </p:txBody>
      </p:sp>
      <p:cxnSp>
        <p:nvCxnSpPr>
          <p:cNvPr id="62" name="直接箭头连接符 61">
            <a:extLst>
              <a:ext uri="{FF2B5EF4-FFF2-40B4-BE49-F238E27FC236}">
                <a16:creationId xmlns:a16="http://schemas.microsoft.com/office/drawing/2014/main" id="{1E2102E4-A0A2-4760-89AA-EC15D7BA2E7B}"/>
              </a:ext>
            </a:extLst>
          </p:cNvPr>
          <p:cNvCxnSpPr>
            <a:cxnSpLocks/>
          </p:cNvCxnSpPr>
          <p:nvPr/>
        </p:nvCxnSpPr>
        <p:spPr>
          <a:xfrm flipH="1">
            <a:off x="9226618" y="4763379"/>
            <a:ext cx="6295" cy="93732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66" name="文本框 65">
            <a:extLst>
              <a:ext uri="{FF2B5EF4-FFF2-40B4-BE49-F238E27FC236}">
                <a16:creationId xmlns:a16="http://schemas.microsoft.com/office/drawing/2014/main" id="{B342A4C5-DA3E-4554-89E3-8EE3668E0D22}"/>
              </a:ext>
            </a:extLst>
          </p:cNvPr>
          <p:cNvSpPr txBox="1"/>
          <p:nvPr/>
        </p:nvSpPr>
        <p:spPr>
          <a:xfrm>
            <a:off x="8245163" y="5700699"/>
            <a:ext cx="1962910" cy="646331"/>
          </a:xfrm>
          <a:prstGeom prst="rect">
            <a:avLst/>
          </a:prstGeom>
          <a:noFill/>
        </p:spPr>
        <p:txBody>
          <a:bodyPr wrap="none" rtlCol="0">
            <a:spAutoFit/>
          </a:bodyPr>
          <a:lstStyle/>
          <a:p>
            <a:pPr algn="ctr"/>
            <a:r>
              <a:rPr lang="en-US" altLang="zh-CN" dirty="0"/>
              <a:t>Domain List</a:t>
            </a:r>
          </a:p>
          <a:p>
            <a:pPr algn="ctr"/>
            <a:r>
              <a:rPr lang="en-US" altLang="zh-CN" sz="1800" b="0" i="0" dirty="0">
                <a:solidFill>
                  <a:srgbClr val="000000"/>
                </a:solidFill>
                <a:effectLst/>
              </a:rPr>
              <a:t>(11,320 domains)</a:t>
            </a:r>
            <a:endParaRPr lang="zh-CN" altLang="en-US" dirty="0"/>
          </a:p>
        </p:txBody>
      </p:sp>
      <p:pic>
        <p:nvPicPr>
          <p:cNvPr id="67" name="图片 66" descr="图标&#10;&#10;描述已自动生成">
            <a:extLst>
              <a:ext uri="{FF2B5EF4-FFF2-40B4-BE49-F238E27FC236}">
                <a16:creationId xmlns:a16="http://schemas.microsoft.com/office/drawing/2014/main" id="{C89A637E-5738-4323-AEB4-B189E064FB3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42127" y="5113398"/>
            <a:ext cx="323836" cy="323836"/>
          </a:xfrm>
          <a:prstGeom prst="rect">
            <a:avLst/>
          </a:prstGeom>
        </p:spPr>
      </p:pic>
    </p:spTree>
    <p:extLst>
      <p:ext uri="{BB962C8B-B14F-4D97-AF65-F5344CB8AC3E}">
        <p14:creationId xmlns:p14="http://schemas.microsoft.com/office/powerpoint/2010/main" val="188486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down)">
                                      <p:cBhvr>
                                        <p:cTn id="14" dur="500"/>
                                        <p:tgtEl>
                                          <p:spTgt spid="50"/>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down)">
                                      <p:cBhvr>
                                        <p:cTn id="17" dur="500"/>
                                        <p:tgtEl>
                                          <p:spTgt spid="39"/>
                                        </p:tgtEl>
                                      </p:cBhvr>
                                    </p:animEffect>
                                  </p:childTnLst>
                                </p:cTn>
                              </p:par>
                              <p:par>
                                <p:cTn id="18" presetID="22" presetClass="entr" presetSubtype="4"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down)">
                                      <p:cBhvr>
                                        <p:cTn id="20" dur="500"/>
                                        <p:tgtEl>
                                          <p:spTgt spid="3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1000"/>
                            </p:stCondLst>
                            <p:childTnLst>
                              <p:par>
                                <p:cTn id="25" presetID="22" presetClass="entr" presetSubtype="4"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wipe(down)">
                                      <p:cBhvr>
                                        <p:cTn id="30" dur="500"/>
                                        <p:tgtEl>
                                          <p:spTgt spid="5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down)">
                                      <p:cBhvr>
                                        <p:cTn id="33" dur="500"/>
                                        <p:tgtEl>
                                          <p:spTgt spid="42"/>
                                        </p:tgtEl>
                                      </p:cBhvr>
                                    </p:animEffect>
                                  </p:childTnLst>
                                </p:cTn>
                              </p:par>
                            </p:childTnLst>
                          </p:cTn>
                        </p:par>
                        <p:par>
                          <p:cTn id="34" fill="hold">
                            <p:stCondLst>
                              <p:cond delay="1500"/>
                            </p:stCondLst>
                            <p:childTnLst>
                              <p:par>
                                <p:cTn id="35" presetID="22" presetClass="entr" presetSubtype="4" fill="hold" grpId="0" nodeType="after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down)">
                                      <p:cBhvr>
                                        <p:cTn id="37" dur="500"/>
                                        <p:tgtEl>
                                          <p:spTgt spid="52"/>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wipe(down)">
                                      <p:cBhvr>
                                        <p:cTn id="40" dur="500"/>
                                        <p:tgtEl>
                                          <p:spTgt spid="5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down)">
                                      <p:cBhvr>
                                        <p:cTn id="43" dur="500"/>
                                        <p:tgtEl>
                                          <p:spTgt spid="6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down)">
                                      <p:cBhvr>
                                        <p:cTn id="46" dur="500"/>
                                        <p:tgtEl>
                                          <p:spTgt spid="57"/>
                                        </p:tgtEl>
                                      </p:cBhvr>
                                    </p:animEffect>
                                  </p:childTnLst>
                                </p:cTn>
                              </p:par>
                              <p:par>
                                <p:cTn id="47" presetID="22" presetClass="entr" presetSubtype="4"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par>
                                <p:cTn id="50" presetID="22" presetClass="entr" presetSubtype="4"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wipe(down)">
                                      <p:cBhvr>
                                        <p:cTn id="52" dur="500"/>
                                        <p:tgtEl>
                                          <p:spTgt spid="59"/>
                                        </p:tgtEl>
                                      </p:cBhvr>
                                    </p:animEffect>
                                  </p:childTnLst>
                                </p:cTn>
                              </p:par>
                              <p:par>
                                <p:cTn id="53" presetID="22" presetClass="entr" presetSubtype="4"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down)">
                                      <p:cBhvr>
                                        <p:cTn id="55" dur="500"/>
                                        <p:tgtEl>
                                          <p:spTgt spid="56"/>
                                        </p:tgtEl>
                                      </p:cBhvr>
                                    </p:animEffect>
                                  </p:childTnLst>
                                </p:cTn>
                              </p:par>
                            </p:childTnLst>
                          </p:cTn>
                        </p:par>
                        <p:par>
                          <p:cTn id="56" fill="hold">
                            <p:stCondLst>
                              <p:cond delay="2000"/>
                            </p:stCondLst>
                            <p:childTnLst>
                              <p:par>
                                <p:cTn id="57" presetID="22" presetClass="entr" presetSubtype="4" fill="hold" nodeType="after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wipe(down)">
                                      <p:cBhvr>
                                        <p:cTn id="59" dur="500"/>
                                        <p:tgtEl>
                                          <p:spTgt spid="62"/>
                                        </p:tgtEl>
                                      </p:cBhvr>
                                    </p:animEffect>
                                  </p:childTnLst>
                                </p:cTn>
                              </p:par>
                              <p:par>
                                <p:cTn id="60" presetID="22" presetClass="entr" presetSubtype="4" fill="hold"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wipe(down)">
                                      <p:cBhvr>
                                        <p:cTn id="62" dur="500"/>
                                        <p:tgtEl>
                                          <p:spTgt spid="6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wipe(down)">
                                      <p:cBhvr>
                                        <p:cTn id="6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9" grpId="0"/>
      <p:bldP spid="41" grpId="0"/>
      <p:bldP spid="42" grpId="0"/>
      <p:bldP spid="52" grpId="0" animBg="1"/>
      <p:bldP spid="53" grpId="0"/>
      <p:bldP spid="54" grpId="0"/>
      <p:bldP spid="57" grpId="0"/>
      <p:bldP spid="60" grpId="0"/>
      <p:bldP spid="6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758940"/>
            <a:ext cx="5090624"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1.Network Infrastructure</a:t>
            </a:r>
            <a:endParaRPr lang="zh-CN" altLang="en-US" sz="2800" dirty="0">
              <a:latin typeface="Arial Black" panose="020B0A0402010202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001F3F5D-C59F-4FA0-8D02-83B94FC7348B}"/>
              </a:ext>
            </a:extLst>
          </p:cNvPr>
          <p:cNvSpPr txBox="1"/>
          <p:nvPr/>
        </p:nvSpPr>
        <p:spPr>
          <a:xfrm>
            <a:off x="248603" y="576163"/>
            <a:ext cx="2671501" cy="338554"/>
          </a:xfrm>
          <a:prstGeom prst="rect">
            <a:avLst/>
          </a:prstGeom>
          <a:noFill/>
        </p:spPr>
        <p:txBody>
          <a:bodyPr wrap="none" rtlCol="0">
            <a:spAutoFit/>
          </a:bodyPr>
          <a:lstStyle/>
          <a:p>
            <a:r>
              <a:rPr lang="en-US" altLang="zh-CN" sz="1600" dirty="0">
                <a:latin typeface="Calibri" panose="020F0502020204030204" pitchFamily="34" charset="0"/>
                <a:cs typeface="Calibri" panose="020F0502020204030204" pitchFamily="34" charset="0"/>
              </a:rPr>
              <a:t>Characterizing Gambling Apps</a:t>
            </a:r>
            <a:endParaRPr lang="zh-CN" altLang="en-US" sz="1600" dirty="0">
              <a:latin typeface="Calibri" panose="020F0502020204030204" pitchFamily="34" charset="0"/>
              <a:cs typeface="Calibri" panose="020F0502020204030204" pitchFamily="34" charset="0"/>
            </a:endParaRPr>
          </a:p>
        </p:txBody>
      </p:sp>
      <p:sp>
        <p:nvSpPr>
          <p:cNvPr id="61" name="文本框 60">
            <a:extLst>
              <a:ext uri="{FF2B5EF4-FFF2-40B4-BE49-F238E27FC236}">
                <a16:creationId xmlns:a16="http://schemas.microsoft.com/office/drawing/2014/main" id="{324D8CB1-6464-47A9-91D8-73251A1CF268}"/>
              </a:ext>
            </a:extLst>
          </p:cNvPr>
          <p:cNvSpPr txBox="1"/>
          <p:nvPr/>
        </p:nvSpPr>
        <p:spPr>
          <a:xfrm>
            <a:off x="248602" y="1229281"/>
            <a:ext cx="6266498" cy="461665"/>
          </a:xfrm>
          <a:prstGeom prst="rect">
            <a:avLst/>
          </a:prstGeom>
          <a:noFill/>
        </p:spPr>
        <p:txBody>
          <a:bodyPr wrap="square">
            <a:spAutoFit/>
          </a:bodyPr>
          <a:lstStyle/>
          <a:p>
            <a:r>
              <a:rPr lang="en-US" altLang="zh-CN" sz="2400" b="1" i="0" dirty="0">
                <a:solidFill>
                  <a:srgbClr val="013A89"/>
                </a:solidFill>
                <a:effectLst/>
                <a:latin typeface="Calibri" panose="020F0502020204030204" pitchFamily="34" charset="0"/>
                <a:cs typeface="Calibri" panose="020F0502020204030204" pitchFamily="34" charset="0"/>
              </a:rPr>
              <a:t>TLDs used in gambling apps</a:t>
            </a:r>
            <a:endParaRPr lang="zh-CN" altLang="en-US" sz="2400" dirty="0">
              <a:solidFill>
                <a:srgbClr val="013A89"/>
              </a:solidFill>
              <a:latin typeface="Calibri" panose="020F0502020204030204" pitchFamily="34" charset="0"/>
              <a:cs typeface="Calibri" panose="020F0502020204030204" pitchFamily="34" charset="0"/>
            </a:endParaRPr>
          </a:p>
        </p:txBody>
      </p:sp>
      <p:graphicFrame>
        <p:nvGraphicFramePr>
          <p:cNvPr id="5" name="表格 4">
            <a:extLst>
              <a:ext uri="{FF2B5EF4-FFF2-40B4-BE49-F238E27FC236}">
                <a16:creationId xmlns:a16="http://schemas.microsoft.com/office/drawing/2014/main" id="{9C4F3B78-DC03-4564-9194-5D025E7C0B93}"/>
              </a:ext>
            </a:extLst>
          </p:cNvPr>
          <p:cNvGraphicFramePr/>
          <p:nvPr>
            <p:extLst>
              <p:ext uri="{D42A27DB-BD31-4B8C-83A1-F6EECF244321}">
                <p14:modId xmlns:p14="http://schemas.microsoft.com/office/powerpoint/2010/main" val="995822969"/>
              </p:ext>
            </p:extLst>
          </p:nvPr>
        </p:nvGraphicFramePr>
        <p:xfrm>
          <a:off x="1036022" y="1969693"/>
          <a:ext cx="10119956" cy="3701906"/>
        </p:xfrm>
        <a:graphic>
          <a:graphicData uri="http://schemas.openxmlformats.org/drawingml/2006/table">
            <a:tbl>
              <a:tblPr firstRow="1">
                <a:tableStyleId>{7DF18680-E054-41AD-8BC1-D1AEF772440D}</a:tableStyleId>
              </a:tblPr>
              <a:tblGrid>
                <a:gridCol w="1126459">
                  <a:extLst>
                    <a:ext uri="{9D8B030D-6E8A-4147-A177-3AD203B41FA5}">
                      <a16:colId xmlns:a16="http://schemas.microsoft.com/office/drawing/2014/main" val="3653206703"/>
                    </a:ext>
                  </a:extLst>
                </a:gridCol>
                <a:gridCol w="1126459">
                  <a:extLst>
                    <a:ext uri="{9D8B030D-6E8A-4147-A177-3AD203B41FA5}">
                      <a16:colId xmlns:a16="http://schemas.microsoft.com/office/drawing/2014/main" val="2308091281"/>
                    </a:ext>
                  </a:extLst>
                </a:gridCol>
                <a:gridCol w="5958509">
                  <a:extLst>
                    <a:ext uri="{9D8B030D-6E8A-4147-A177-3AD203B41FA5}">
                      <a16:colId xmlns:a16="http://schemas.microsoft.com/office/drawing/2014/main" val="3663724991"/>
                    </a:ext>
                  </a:extLst>
                </a:gridCol>
                <a:gridCol w="722288">
                  <a:extLst>
                    <a:ext uri="{9D8B030D-6E8A-4147-A177-3AD203B41FA5}">
                      <a16:colId xmlns:a16="http://schemas.microsoft.com/office/drawing/2014/main" val="847676023"/>
                    </a:ext>
                  </a:extLst>
                </a:gridCol>
                <a:gridCol w="1186241">
                  <a:extLst>
                    <a:ext uri="{9D8B030D-6E8A-4147-A177-3AD203B41FA5}">
                      <a16:colId xmlns:a16="http://schemas.microsoft.com/office/drawing/2014/main" val="3867177982"/>
                    </a:ext>
                  </a:extLst>
                </a:gridCol>
              </a:tblGrid>
              <a:tr h="500994">
                <a:tc>
                  <a:txBody>
                    <a:bodyPr/>
                    <a:lstStyle/>
                    <a:p>
                      <a:pPr algn="ctr" fontAlgn="ctr">
                        <a:spcBef>
                          <a:spcPts val="0"/>
                        </a:spcBef>
                        <a:spcAft>
                          <a:spcPts val="0"/>
                        </a:spcAft>
                      </a:pPr>
                      <a:r>
                        <a:rPr lang="en-US" sz="1600" b="1" u="none" strike="noStrike">
                          <a:effectLst/>
                        </a:rPr>
                        <a:t>TLD&amp;SLD</a:t>
                      </a:r>
                      <a:endParaRPr lang="en-US" altLang="zh-CN" sz="1600" b="1" i="0" u="none" strike="noStrike">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b="1" u="none" strike="noStrike" dirty="0">
                          <a:effectLst/>
                        </a:rPr>
                        <a:t>Category</a:t>
                      </a:r>
                      <a:endParaRPr lang="en-US" altLang="zh-CN" sz="1600" b="1"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b="1" u="none" strike="noStrike" dirty="0">
                          <a:effectLst/>
                        </a:rPr>
                        <a:t>TLD Manager</a:t>
                      </a:r>
                      <a:endParaRPr lang="en-US" altLang="zh-CN" sz="1600" b="1"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b="1" u="none" strike="noStrike" dirty="0">
                          <a:effectLst/>
                        </a:rPr>
                        <a:t>Count</a:t>
                      </a:r>
                      <a:endParaRPr lang="en-US" altLang="zh-CN" sz="1600" b="1"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altLang="zh-CN" sz="1600" b="1" i="0" u="none" strike="noStrike" dirty="0">
                          <a:effectLst/>
                          <a:latin typeface="Arial" panose="020B0604020202020204" pitchFamily="34" charset="0"/>
                        </a:rPr>
                        <a:t>Percentage</a:t>
                      </a:r>
                      <a:endParaRPr lang="zh-CN" altLang="en-US" sz="1600" b="1"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4233327692"/>
                  </a:ext>
                </a:extLst>
              </a:tr>
              <a:tr h="451147">
                <a:tc>
                  <a:txBody>
                    <a:bodyPr/>
                    <a:lstStyle/>
                    <a:p>
                      <a:pPr algn="ctr" fontAlgn="ctr">
                        <a:spcBef>
                          <a:spcPts val="0"/>
                        </a:spcBef>
                        <a:spcAft>
                          <a:spcPts val="0"/>
                        </a:spcAft>
                      </a:pPr>
                      <a:r>
                        <a:rPr lang="en-US" sz="1600" u="none" strike="noStrike" dirty="0">
                          <a:effectLst/>
                        </a:rPr>
                        <a:t>com</a:t>
                      </a:r>
                      <a:endParaRPr lang="en-US" altLang="zh-CN" sz="1600" b="0" i="0" u="none" strike="noStrike" dirty="0">
                        <a:effectLst/>
                        <a:latin typeface="Arial" panose="020B0604020202020204" pitchFamily="34" charset="0"/>
                      </a:endParaRPr>
                    </a:p>
                  </a:txBody>
                  <a:tcPr marL="6350" marR="6350" marT="6350" marB="0" anchor="ctr"/>
                </a:tc>
                <a:tc>
                  <a:txBody>
                    <a:bodyPr/>
                    <a:lstStyle/>
                    <a:p>
                      <a:pPr marL="144000" algn="l" fontAlgn="ctr">
                        <a:spcBef>
                          <a:spcPts val="0"/>
                        </a:spcBef>
                        <a:spcAft>
                          <a:spcPts val="0"/>
                        </a:spcAft>
                      </a:pPr>
                      <a:r>
                        <a:rPr lang="en-US" sz="1600" u="none" strike="noStrike" dirty="0">
                          <a:effectLst/>
                        </a:rPr>
                        <a:t>gTLD</a:t>
                      </a:r>
                      <a:endParaRPr lang="en-US" altLang="zh-CN" sz="1600" b="0" i="0" u="none" strike="noStrike" dirty="0">
                        <a:effectLst/>
                        <a:latin typeface="Arial" panose="020B0604020202020204" pitchFamily="34" charset="0"/>
                      </a:endParaRPr>
                    </a:p>
                  </a:txBody>
                  <a:tcPr marL="6350" marR="6350" marT="6350" marB="0" anchor="ctr"/>
                </a:tc>
                <a:tc>
                  <a:txBody>
                    <a:bodyPr/>
                    <a:lstStyle/>
                    <a:p>
                      <a:pPr marL="144000" algn="l" fontAlgn="ctr">
                        <a:spcBef>
                          <a:spcPts val="0"/>
                        </a:spcBef>
                        <a:spcAft>
                          <a:spcPts val="0"/>
                        </a:spcAft>
                      </a:pPr>
                      <a:r>
                        <a:rPr lang="en-US" sz="1600" u="none" strike="noStrike" dirty="0">
                          <a:effectLst/>
                        </a:rPr>
                        <a:t>VeriSign Global Registry Services</a:t>
                      </a:r>
                      <a:endParaRPr lang="en-US" altLang="zh-CN" sz="16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a:effectLst/>
                        </a:rPr>
                        <a:t>8368</a:t>
                      </a:r>
                      <a:endParaRPr lang="en-US" altLang="zh-CN" sz="1600" b="0" i="0" u="none" strike="noStrike">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73.51%</a:t>
                      </a:r>
                      <a:endParaRPr lang="en-US" altLang="zh-CN" sz="16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3385621997"/>
                  </a:ext>
                </a:extLst>
              </a:tr>
              <a:tr h="451147">
                <a:tc>
                  <a:txBody>
                    <a:bodyPr/>
                    <a:lstStyle/>
                    <a:p>
                      <a:pPr algn="ctr" fontAlgn="ctr">
                        <a:spcBef>
                          <a:spcPts val="0"/>
                        </a:spcBef>
                        <a:spcAft>
                          <a:spcPts val="0"/>
                        </a:spcAft>
                      </a:pPr>
                      <a:r>
                        <a:rPr lang="en-US" sz="1600" u="none" strike="noStrike">
                          <a:effectLst/>
                        </a:rPr>
                        <a:t>xyz</a:t>
                      </a:r>
                      <a:endParaRPr lang="en-US" altLang="zh-CN" sz="1600" b="0" i="0" u="none" strike="noStrike">
                        <a:effectLst/>
                        <a:latin typeface="Arial" panose="020B0604020202020204" pitchFamily="34" charset="0"/>
                      </a:endParaRPr>
                    </a:p>
                  </a:txBody>
                  <a:tcPr marL="6350" marR="6350" marT="6350" marB="0" anchor="ctr"/>
                </a:tc>
                <a:tc>
                  <a:txBody>
                    <a:bodyPr/>
                    <a:lstStyle/>
                    <a:p>
                      <a:pPr marL="144000" algn="l" fontAlgn="ctr">
                        <a:spcBef>
                          <a:spcPts val="0"/>
                        </a:spcBef>
                        <a:spcAft>
                          <a:spcPts val="0"/>
                        </a:spcAft>
                      </a:pPr>
                      <a:r>
                        <a:rPr lang="en-US" sz="1600" u="none" strike="noStrike" dirty="0">
                          <a:effectLst/>
                        </a:rPr>
                        <a:t>New gTLD</a:t>
                      </a:r>
                      <a:endParaRPr lang="en-US" altLang="zh-CN" sz="1600" b="0" i="0" u="none" strike="noStrike" dirty="0">
                        <a:effectLst/>
                        <a:latin typeface="Arial" panose="020B0604020202020204" pitchFamily="34" charset="0"/>
                      </a:endParaRPr>
                    </a:p>
                  </a:txBody>
                  <a:tcPr marL="6350" marR="6350" marT="6350" marB="0" anchor="ctr"/>
                </a:tc>
                <a:tc>
                  <a:txBody>
                    <a:bodyPr/>
                    <a:lstStyle/>
                    <a:p>
                      <a:pPr marL="144000" algn="l" fontAlgn="ctr">
                        <a:spcBef>
                          <a:spcPts val="0"/>
                        </a:spcBef>
                        <a:spcAft>
                          <a:spcPts val="0"/>
                        </a:spcAft>
                      </a:pPr>
                      <a:r>
                        <a:rPr lang="en-US" sz="1600" u="none" strike="noStrike" dirty="0">
                          <a:effectLst/>
                        </a:rPr>
                        <a:t>XYZ.COM LLC</a:t>
                      </a:r>
                      <a:endParaRPr lang="en-US" altLang="zh-CN" sz="16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a:effectLst/>
                        </a:rPr>
                        <a:t>1977</a:t>
                      </a:r>
                      <a:endParaRPr lang="en-US" altLang="zh-CN" sz="1600" b="0" i="0" u="none" strike="noStrike">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17.37%</a:t>
                      </a:r>
                      <a:endParaRPr lang="en-US" altLang="zh-CN" sz="16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4092536530"/>
                  </a:ext>
                </a:extLst>
              </a:tr>
              <a:tr h="451147">
                <a:tc>
                  <a:txBody>
                    <a:bodyPr/>
                    <a:lstStyle/>
                    <a:p>
                      <a:pPr algn="ctr" fontAlgn="ctr">
                        <a:spcBef>
                          <a:spcPts val="0"/>
                        </a:spcBef>
                        <a:spcAft>
                          <a:spcPts val="0"/>
                        </a:spcAft>
                      </a:pPr>
                      <a:r>
                        <a:rPr lang="en-US" sz="1600" u="none" strike="noStrike">
                          <a:effectLst/>
                        </a:rPr>
                        <a:t>cn</a:t>
                      </a:r>
                      <a:endParaRPr lang="en-US" altLang="zh-CN" sz="1600" b="0" i="0" u="none" strike="noStrike">
                        <a:effectLst/>
                        <a:latin typeface="Arial" panose="020B0604020202020204" pitchFamily="34" charset="0"/>
                      </a:endParaRPr>
                    </a:p>
                  </a:txBody>
                  <a:tcPr marL="6350" marR="6350" marT="6350" marB="0" anchor="ctr"/>
                </a:tc>
                <a:tc>
                  <a:txBody>
                    <a:bodyPr/>
                    <a:lstStyle/>
                    <a:p>
                      <a:pPr marL="144000" algn="l" fontAlgn="ctr">
                        <a:spcBef>
                          <a:spcPts val="0"/>
                        </a:spcBef>
                        <a:spcAft>
                          <a:spcPts val="0"/>
                        </a:spcAft>
                      </a:pPr>
                      <a:r>
                        <a:rPr lang="en-US" sz="1600" u="none" strike="noStrike">
                          <a:effectLst/>
                        </a:rPr>
                        <a:t>ccTLD</a:t>
                      </a:r>
                      <a:endParaRPr lang="en-US" altLang="zh-CN" sz="1600" b="0" i="0" u="none" strike="noStrike">
                        <a:effectLst/>
                        <a:latin typeface="Arial" panose="020B0604020202020204" pitchFamily="34" charset="0"/>
                      </a:endParaRPr>
                    </a:p>
                  </a:txBody>
                  <a:tcPr marL="6350" marR="6350" marT="6350" marB="0" anchor="ctr"/>
                </a:tc>
                <a:tc>
                  <a:txBody>
                    <a:bodyPr/>
                    <a:lstStyle/>
                    <a:p>
                      <a:pPr marL="144000" algn="l" fontAlgn="ctr">
                        <a:spcBef>
                          <a:spcPts val="0"/>
                        </a:spcBef>
                        <a:spcAft>
                          <a:spcPts val="0"/>
                        </a:spcAft>
                      </a:pPr>
                      <a:r>
                        <a:rPr lang="en-US" sz="1600" u="none" strike="noStrike" dirty="0">
                          <a:effectLst/>
                        </a:rPr>
                        <a:t>China Internet Network Information Center (CNNIC)</a:t>
                      </a:r>
                      <a:endParaRPr lang="en-US" altLang="zh-CN" sz="16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a:effectLst/>
                        </a:rPr>
                        <a:t>307</a:t>
                      </a:r>
                      <a:endParaRPr lang="en-US" altLang="zh-CN" sz="1600" b="0" i="0" u="none" strike="noStrike">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2.70%</a:t>
                      </a:r>
                      <a:endParaRPr lang="en-US" altLang="zh-CN" sz="16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3625509858"/>
                  </a:ext>
                </a:extLst>
              </a:tr>
              <a:tr h="451147">
                <a:tc>
                  <a:txBody>
                    <a:bodyPr/>
                    <a:lstStyle/>
                    <a:p>
                      <a:pPr algn="ctr" fontAlgn="ctr">
                        <a:spcBef>
                          <a:spcPts val="0"/>
                        </a:spcBef>
                        <a:spcAft>
                          <a:spcPts val="0"/>
                        </a:spcAft>
                      </a:pPr>
                      <a:r>
                        <a:rPr lang="en-US" sz="1600" u="none" strike="noStrike">
                          <a:effectLst/>
                        </a:rPr>
                        <a:t>net</a:t>
                      </a:r>
                      <a:endParaRPr lang="en-US" altLang="zh-CN" sz="1600" b="0" i="0" u="none" strike="noStrike">
                        <a:effectLst/>
                        <a:latin typeface="Arial" panose="020B0604020202020204" pitchFamily="34" charset="0"/>
                      </a:endParaRPr>
                    </a:p>
                  </a:txBody>
                  <a:tcPr marL="6350" marR="6350" marT="6350" marB="0" anchor="ctr"/>
                </a:tc>
                <a:tc>
                  <a:txBody>
                    <a:bodyPr/>
                    <a:lstStyle/>
                    <a:p>
                      <a:pPr marL="144000" algn="l" fontAlgn="ctr">
                        <a:spcBef>
                          <a:spcPts val="0"/>
                        </a:spcBef>
                        <a:spcAft>
                          <a:spcPts val="0"/>
                        </a:spcAft>
                      </a:pPr>
                      <a:r>
                        <a:rPr lang="en-US" sz="1600" u="none" strike="noStrike">
                          <a:effectLst/>
                        </a:rPr>
                        <a:t>gTLD</a:t>
                      </a:r>
                      <a:endParaRPr lang="en-US" altLang="zh-CN" sz="1600" b="0" i="0" u="none" strike="noStrike">
                        <a:effectLst/>
                        <a:latin typeface="Arial" panose="020B0604020202020204" pitchFamily="34" charset="0"/>
                      </a:endParaRPr>
                    </a:p>
                  </a:txBody>
                  <a:tcPr marL="6350" marR="6350" marT="6350" marB="0" anchor="ctr"/>
                </a:tc>
                <a:tc>
                  <a:txBody>
                    <a:bodyPr/>
                    <a:lstStyle/>
                    <a:p>
                      <a:pPr marL="144000" algn="l" fontAlgn="ctr">
                        <a:spcBef>
                          <a:spcPts val="0"/>
                        </a:spcBef>
                        <a:spcAft>
                          <a:spcPts val="0"/>
                        </a:spcAft>
                      </a:pPr>
                      <a:r>
                        <a:rPr lang="en-US" sz="1600" u="none" strike="noStrike" dirty="0">
                          <a:effectLst/>
                        </a:rPr>
                        <a:t>VeriSign Global Registry Services</a:t>
                      </a:r>
                      <a:endParaRPr lang="en-US" altLang="zh-CN" sz="16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a:effectLst/>
                        </a:rPr>
                        <a:t>203</a:t>
                      </a:r>
                      <a:endParaRPr lang="en-US" altLang="zh-CN" sz="1600" b="0" i="0" u="none" strike="noStrike">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1.78%</a:t>
                      </a:r>
                      <a:endParaRPr lang="en-US" altLang="zh-CN" sz="16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2756831414"/>
                  </a:ext>
                </a:extLst>
              </a:tr>
              <a:tr h="451147">
                <a:tc>
                  <a:txBody>
                    <a:bodyPr/>
                    <a:lstStyle/>
                    <a:p>
                      <a:pPr algn="ctr" fontAlgn="ctr">
                        <a:spcBef>
                          <a:spcPts val="0"/>
                        </a:spcBef>
                        <a:spcAft>
                          <a:spcPts val="0"/>
                        </a:spcAft>
                      </a:pPr>
                      <a:r>
                        <a:rPr lang="en-US" sz="1600" u="none" strike="noStrike">
                          <a:effectLst/>
                        </a:rPr>
                        <a:t>vip</a:t>
                      </a:r>
                      <a:endParaRPr lang="en-US" altLang="zh-CN" sz="1600" b="0" i="0" u="none" strike="noStrike">
                        <a:effectLst/>
                        <a:latin typeface="Arial" panose="020B0604020202020204" pitchFamily="34" charset="0"/>
                      </a:endParaRPr>
                    </a:p>
                  </a:txBody>
                  <a:tcPr marL="6350" marR="6350" marT="6350" marB="0" anchor="ctr"/>
                </a:tc>
                <a:tc>
                  <a:txBody>
                    <a:bodyPr/>
                    <a:lstStyle/>
                    <a:p>
                      <a:pPr marL="144000" algn="l" fontAlgn="ctr">
                        <a:spcBef>
                          <a:spcPts val="0"/>
                        </a:spcBef>
                        <a:spcAft>
                          <a:spcPts val="0"/>
                        </a:spcAft>
                      </a:pPr>
                      <a:r>
                        <a:rPr lang="en-US" sz="1600" u="none" strike="noStrike">
                          <a:effectLst/>
                        </a:rPr>
                        <a:t>New gTLD</a:t>
                      </a:r>
                      <a:endParaRPr lang="en-US" altLang="zh-CN" sz="1600" b="0" i="0" u="none" strike="noStrike">
                        <a:effectLst/>
                        <a:latin typeface="Arial" panose="020B0604020202020204" pitchFamily="34" charset="0"/>
                      </a:endParaRPr>
                    </a:p>
                  </a:txBody>
                  <a:tcPr marL="6350" marR="6350" marT="6350" marB="0" anchor="ctr"/>
                </a:tc>
                <a:tc>
                  <a:txBody>
                    <a:bodyPr/>
                    <a:lstStyle/>
                    <a:p>
                      <a:pPr marL="144000" algn="l" fontAlgn="ctr">
                        <a:spcBef>
                          <a:spcPts val="0"/>
                        </a:spcBef>
                        <a:spcAft>
                          <a:spcPts val="0"/>
                        </a:spcAft>
                      </a:pPr>
                      <a:r>
                        <a:rPr lang="en-US" sz="1600" u="none" strike="noStrike" dirty="0">
                          <a:effectLst/>
                        </a:rPr>
                        <a:t>Minds + Machines Group Limited</a:t>
                      </a:r>
                      <a:endParaRPr lang="en-US" altLang="zh-CN" sz="16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a:effectLst/>
                        </a:rPr>
                        <a:t>97</a:t>
                      </a:r>
                      <a:endParaRPr lang="en-US" altLang="zh-CN" sz="1600" b="0" i="0" u="none" strike="noStrike">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0.85%</a:t>
                      </a:r>
                      <a:endParaRPr lang="en-US" altLang="zh-CN" sz="16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3205540364"/>
                  </a:ext>
                </a:extLst>
              </a:tr>
              <a:tr h="451147">
                <a:tc>
                  <a:txBody>
                    <a:bodyPr/>
                    <a:lstStyle/>
                    <a:p>
                      <a:pPr algn="ctr" fontAlgn="ctr">
                        <a:spcBef>
                          <a:spcPts val="0"/>
                        </a:spcBef>
                        <a:spcAft>
                          <a:spcPts val="0"/>
                        </a:spcAft>
                      </a:pPr>
                      <a:r>
                        <a:rPr lang="en-US" sz="1600" u="none" strike="noStrike" dirty="0">
                          <a:effectLst/>
                        </a:rPr>
                        <a:t>cc</a:t>
                      </a:r>
                      <a:endParaRPr lang="en-US" altLang="zh-CN" sz="1600" b="0" i="0" u="none" strike="noStrike" dirty="0">
                        <a:effectLst/>
                        <a:latin typeface="Arial" panose="020B0604020202020204" pitchFamily="34" charset="0"/>
                      </a:endParaRPr>
                    </a:p>
                  </a:txBody>
                  <a:tcPr marL="6350" marR="6350" marT="6350" marB="0" anchor="ctr"/>
                </a:tc>
                <a:tc>
                  <a:txBody>
                    <a:bodyPr/>
                    <a:lstStyle/>
                    <a:p>
                      <a:pPr marL="144000" algn="l" fontAlgn="ctr">
                        <a:spcBef>
                          <a:spcPts val="0"/>
                        </a:spcBef>
                        <a:spcAft>
                          <a:spcPts val="0"/>
                        </a:spcAft>
                      </a:pPr>
                      <a:r>
                        <a:rPr lang="en-US" sz="1600" u="none" strike="noStrike" dirty="0">
                          <a:effectLst/>
                        </a:rPr>
                        <a:t>ccTLD</a:t>
                      </a:r>
                      <a:endParaRPr lang="en-US" altLang="zh-CN" sz="1600" b="0" i="0" u="none" strike="noStrike" dirty="0">
                        <a:effectLst/>
                        <a:latin typeface="Arial" panose="020B0604020202020204" pitchFamily="34" charset="0"/>
                      </a:endParaRPr>
                    </a:p>
                  </a:txBody>
                  <a:tcPr marL="6350" marR="6350" marT="6350" marB="0" anchor="ctr"/>
                </a:tc>
                <a:tc>
                  <a:txBody>
                    <a:bodyPr/>
                    <a:lstStyle/>
                    <a:p>
                      <a:pPr marL="144000" algn="l" fontAlgn="ctr">
                        <a:spcBef>
                          <a:spcPts val="0"/>
                        </a:spcBef>
                        <a:spcAft>
                          <a:spcPts val="0"/>
                        </a:spcAft>
                      </a:pPr>
                      <a:r>
                        <a:rPr lang="en-US" sz="1600" u="none" strike="noStrike" dirty="0" err="1">
                          <a:effectLst/>
                        </a:rPr>
                        <a:t>eNIC</a:t>
                      </a:r>
                      <a:r>
                        <a:rPr lang="en-US" sz="1600" u="none" strike="noStrike" dirty="0">
                          <a:effectLst/>
                        </a:rPr>
                        <a:t> Cocos (Keeling) Islands Pty. Ltd. d/b/a Island Internet Services</a:t>
                      </a:r>
                      <a:endParaRPr lang="en-US" altLang="zh-CN" sz="16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a:effectLst/>
                        </a:rPr>
                        <a:t>93</a:t>
                      </a:r>
                      <a:endParaRPr lang="en-US" altLang="zh-CN" sz="1600" b="0" i="0" u="none" strike="noStrike">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0.82%</a:t>
                      </a:r>
                      <a:endParaRPr lang="en-US" altLang="zh-CN" sz="16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2157715751"/>
                  </a:ext>
                </a:extLst>
              </a:tr>
              <a:tr h="451147">
                <a:tc>
                  <a:txBody>
                    <a:bodyPr/>
                    <a:lstStyle/>
                    <a:p>
                      <a:pPr algn="ctr" fontAlgn="ctr">
                        <a:spcBef>
                          <a:spcPts val="0"/>
                        </a:spcBef>
                        <a:spcAft>
                          <a:spcPts val="0"/>
                        </a:spcAft>
                      </a:pPr>
                      <a:r>
                        <a:rPr lang="en-US" sz="1600" u="none" strike="noStrike" dirty="0">
                          <a:effectLst/>
                        </a:rPr>
                        <a:t>me</a:t>
                      </a:r>
                      <a:endParaRPr lang="en-US" altLang="zh-CN" sz="1600" b="0" i="0" u="none" strike="noStrike" dirty="0">
                        <a:effectLst/>
                        <a:latin typeface="Arial" panose="020B0604020202020204" pitchFamily="34" charset="0"/>
                      </a:endParaRPr>
                    </a:p>
                  </a:txBody>
                  <a:tcPr marL="6350" marR="6350" marT="6350" marB="0" anchor="ctr"/>
                </a:tc>
                <a:tc>
                  <a:txBody>
                    <a:bodyPr/>
                    <a:lstStyle/>
                    <a:p>
                      <a:pPr marL="144000" algn="l" fontAlgn="ctr">
                        <a:spcBef>
                          <a:spcPts val="0"/>
                        </a:spcBef>
                        <a:spcAft>
                          <a:spcPts val="0"/>
                        </a:spcAft>
                      </a:pPr>
                      <a:r>
                        <a:rPr lang="en-US" sz="1600" u="none" strike="noStrike" dirty="0">
                          <a:effectLst/>
                        </a:rPr>
                        <a:t>ccTLD</a:t>
                      </a:r>
                      <a:endParaRPr lang="en-US" altLang="zh-CN" sz="1600" b="0" i="0" u="none" strike="noStrike" dirty="0">
                        <a:effectLst/>
                        <a:latin typeface="Arial" panose="020B0604020202020204" pitchFamily="34" charset="0"/>
                      </a:endParaRPr>
                    </a:p>
                  </a:txBody>
                  <a:tcPr marL="6350" marR="6350" marT="6350" marB="0" anchor="ctr"/>
                </a:tc>
                <a:tc>
                  <a:txBody>
                    <a:bodyPr/>
                    <a:lstStyle/>
                    <a:p>
                      <a:pPr marL="144000" algn="l" fontAlgn="ctr">
                        <a:spcBef>
                          <a:spcPts val="0"/>
                        </a:spcBef>
                        <a:spcAft>
                          <a:spcPts val="0"/>
                        </a:spcAft>
                      </a:pPr>
                      <a:r>
                        <a:rPr lang="en-US" sz="1600" u="none" strike="noStrike" dirty="0">
                          <a:effectLst/>
                        </a:rPr>
                        <a:t>Government of Montenegro</a:t>
                      </a:r>
                      <a:endParaRPr lang="en-US" altLang="zh-CN" sz="16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49</a:t>
                      </a:r>
                      <a:endParaRPr lang="en-US" altLang="zh-CN" sz="16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0.43%</a:t>
                      </a:r>
                      <a:endParaRPr lang="en-US" altLang="zh-CN" sz="16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3451237975"/>
                  </a:ext>
                </a:extLst>
              </a:tr>
            </a:tbl>
          </a:graphicData>
        </a:graphic>
      </p:graphicFrame>
      <p:sp>
        <p:nvSpPr>
          <p:cNvPr id="7" name="文本框 6">
            <a:extLst>
              <a:ext uri="{FF2B5EF4-FFF2-40B4-BE49-F238E27FC236}">
                <a16:creationId xmlns:a16="http://schemas.microsoft.com/office/drawing/2014/main" id="{2E7EAD52-24AB-467B-B715-CFDE559D7E6F}"/>
              </a:ext>
            </a:extLst>
          </p:cNvPr>
          <p:cNvSpPr txBox="1"/>
          <p:nvPr/>
        </p:nvSpPr>
        <p:spPr>
          <a:xfrm>
            <a:off x="1536079" y="5799422"/>
            <a:ext cx="9119841"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CN" sz="1800" i="0" dirty="0">
                <a:solidFill>
                  <a:srgbClr val="000000"/>
                </a:solidFill>
                <a:effectLst/>
              </a:rPr>
              <a:t>Traditional gTLDs are popular, but gambling apps also </a:t>
            </a:r>
            <a:r>
              <a:rPr lang="en-US" altLang="zh-CN" dirty="0">
                <a:solidFill>
                  <a:srgbClr val="000000"/>
                </a:solidFill>
              </a:rPr>
              <a:t>use </a:t>
            </a:r>
            <a:r>
              <a:rPr lang="en-US" altLang="zh-CN" sz="1800" i="0" dirty="0">
                <a:solidFill>
                  <a:srgbClr val="000000"/>
                </a:solidFill>
                <a:effectLst/>
              </a:rPr>
              <a:t>new gTLDs and ccTLDs</a:t>
            </a:r>
            <a:endParaRPr lang="zh-CN" altLang="en-US" dirty="0"/>
          </a:p>
        </p:txBody>
      </p:sp>
    </p:spTree>
    <p:extLst>
      <p:ext uri="{BB962C8B-B14F-4D97-AF65-F5344CB8AC3E}">
        <p14:creationId xmlns:p14="http://schemas.microsoft.com/office/powerpoint/2010/main" val="411724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758940"/>
            <a:ext cx="5090624"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1.Network Infrastructure</a:t>
            </a:r>
            <a:endParaRPr lang="zh-CN" altLang="en-US" sz="2800" dirty="0">
              <a:latin typeface="Arial Black" panose="020B0A0402010202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001F3F5D-C59F-4FA0-8D02-83B94FC7348B}"/>
              </a:ext>
            </a:extLst>
          </p:cNvPr>
          <p:cNvSpPr txBox="1"/>
          <p:nvPr/>
        </p:nvSpPr>
        <p:spPr>
          <a:xfrm>
            <a:off x="248603" y="576163"/>
            <a:ext cx="2671501" cy="338554"/>
          </a:xfrm>
          <a:prstGeom prst="rect">
            <a:avLst/>
          </a:prstGeom>
          <a:noFill/>
        </p:spPr>
        <p:txBody>
          <a:bodyPr wrap="none" rtlCol="0">
            <a:spAutoFit/>
          </a:bodyPr>
          <a:lstStyle/>
          <a:p>
            <a:r>
              <a:rPr lang="en-US" altLang="zh-CN" sz="1600" dirty="0">
                <a:latin typeface="Calibri" panose="020F0502020204030204" pitchFamily="34" charset="0"/>
                <a:cs typeface="Calibri" panose="020F0502020204030204" pitchFamily="34" charset="0"/>
              </a:rPr>
              <a:t>Characterizing Gambling Apps</a:t>
            </a:r>
            <a:endParaRPr lang="zh-CN" altLang="en-US" sz="1600" dirty="0">
              <a:latin typeface="Calibri" panose="020F0502020204030204" pitchFamily="34" charset="0"/>
              <a:cs typeface="Calibri" panose="020F0502020204030204" pitchFamily="34" charset="0"/>
            </a:endParaRPr>
          </a:p>
        </p:txBody>
      </p:sp>
      <p:sp>
        <p:nvSpPr>
          <p:cNvPr id="61" name="文本框 60">
            <a:extLst>
              <a:ext uri="{FF2B5EF4-FFF2-40B4-BE49-F238E27FC236}">
                <a16:creationId xmlns:a16="http://schemas.microsoft.com/office/drawing/2014/main" id="{324D8CB1-6464-47A9-91D8-73251A1CF268}"/>
              </a:ext>
            </a:extLst>
          </p:cNvPr>
          <p:cNvSpPr txBox="1"/>
          <p:nvPr/>
        </p:nvSpPr>
        <p:spPr>
          <a:xfrm>
            <a:off x="248602" y="1229281"/>
            <a:ext cx="6266498" cy="461665"/>
          </a:xfrm>
          <a:prstGeom prst="rect">
            <a:avLst/>
          </a:prstGeom>
          <a:noFill/>
        </p:spPr>
        <p:txBody>
          <a:bodyPr wrap="square">
            <a:spAutoFit/>
          </a:bodyPr>
          <a:lstStyle/>
          <a:p>
            <a:r>
              <a:rPr lang="en-US" altLang="zh-CN" sz="2400" b="1" i="0" dirty="0">
                <a:solidFill>
                  <a:srgbClr val="013A89"/>
                </a:solidFill>
                <a:effectLst/>
                <a:latin typeface="Calibri" panose="020F0502020204030204" pitchFamily="34" charset="0"/>
                <a:cs typeface="Calibri" panose="020F0502020204030204" pitchFamily="34" charset="0"/>
              </a:rPr>
              <a:t>ASNs of gambling app servers</a:t>
            </a:r>
            <a:endParaRPr lang="zh-CN" altLang="en-US" sz="2400" dirty="0">
              <a:solidFill>
                <a:srgbClr val="013A89"/>
              </a:solidFill>
              <a:latin typeface="Calibri" panose="020F0502020204030204" pitchFamily="34" charset="0"/>
              <a:cs typeface="Calibri" panose="020F0502020204030204" pitchFamily="34" charset="0"/>
            </a:endParaRPr>
          </a:p>
        </p:txBody>
      </p:sp>
      <p:graphicFrame>
        <p:nvGraphicFramePr>
          <p:cNvPr id="5" name="表格 4">
            <a:extLst>
              <a:ext uri="{FF2B5EF4-FFF2-40B4-BE49-F238E27FC236}">
                <a16:creationId xmlns:a16="http://schemas.microsoft.com/office/drawing/2014/main" id="{9C4F3B78-DC03-4564-9194-5D025E7C0B93}"/>
              </a:ext>
            </a:extLst>
          </p:cNvPr>
          <p:cNvGraphicFramePr/>
          <p:nvPr>
            <p:extLst>
              <p:ext uri="{D42A27DB-BD31-4B8C-83A1-F6EECF244321}">
                <p14:modId xmlns:p14="http://schemas.microsoft.com/office/powerpoint/2010/main" val="1028189032"/>
              </p:ext>
            </p:extLst>
          </p:nvPr>
        </p:nvGraphicFramePr>
        <p:xfrm>
          <a:off x="672435" y="2134710"/>
          <a:ext cx="10847129" cy="3407425"/>
        </p:xfrm>
        <a:graphic>
          <a:graphicData uri="http://schemas.openxmlformats.org/drawingml/2006/table">
            <a:tbl>
              <a:tblPr firstRow="1">
                <a:tableStyleId>{7DF18680-E054-41AD-8BC1-D1AEF772440D}</a:tableStyleId>
              </a:tblPr>
              <a:tblGrid>
                <a:gridCol w="842294">
                  <a:extLst>
                    <a:ext uri="{9D8B030D-6E8A-4147-A177-3AD203B41FA5}">
                      <a16:colId xmlns:a16="http://schemas.microsoft.com/office/drawing/2014/main" val="3653206703"/>
                    </a:ext>
                  </a:extLst>
                </a:gridCol>
                <a:gridCol w="1411622">
                  <a:extLst>
                    <a:ext uri="{9D8B030D-6E8A-4147-A177-3AD203B41FA5}">
                      <a16:colId xmlns:a16="http://schemas.microsoft.com/office/drawing/2014/main" val="2308091281"/>
                    </a:ext>
                  </a:extLst>
                </a:gridCol>
                <a:gridCol w="6434804">
                  <a:extLst>
                    <a:ext uri="{9D8B030D-6E8A-4147-A177-3AD203B41FA5}">
                      <a16:colId xmlns:a16="http://schemas.microsoft.com/office/drawing/2014/main" val="3663724991"/>
                    </a:ext>
                  </a:extLst>
                </a:gridCol>
                <a:gridCol w="988828">
                  <a:extLst>
                    <a:ext uri="{9D8B030D-6E8A-4147-A177-3AD203B41FA5}">
                      <a16:colId xmlns:a16="http://schemas.microsoft.com/office/drawing/2014/main" val="847676023"/>
                    </a:ext>
                  </a:extLst>
                </a:gridCol>
                <a:gridCol w="1169581">
                  <a:extLst>
                    <a:ext uri="{9D8B030D-6E8A-4147-A177-3AD203B41FA5}">
                      <a16:colId xmlns:a16="http://schemas.microsoft.com/office/drawing/2014/main" val="3867177982"/>
                    </a:ext>
                  </a:extLst>
                </a:gridCol>
              </a:tblGrid>
              <a:tr h="627011">
                <a:tc>
                  <a:txBody>
                    <a:bodyPr/>
                    <a:lstStyle/>
                    <a:p>
                      <a:pPr algn="ctr" fontAlgn="ctr"/>
                      <a:r>
                        <a:rPr lang="en-US" sz="1600" b="1" i="0" u="none" strike="noStrike" dirty="0">
                          <a:solidFill>
                            <a:schemeClr val="bg1"/>
                          </a:solidFill>
                          <a:effectLst/>
                          <a:latin typeface="+mn-lt"/>
                          <a:ea typeface="等线" panose="02010600030101010101" pitchFamily="2" charset="-122"/>
                        </a:rPr>
                        <a:t>ASN</a:t>
                      </a:r>
                    </a:p>
                  </a:txBody>
                  <a:tcPr marL="6350" marR="6350" marT="6350" marB="0" anchor="ctr"/>
                </a:tc>
                <a:tc>
                  <a:txBody>
                    <a:bodyPr/>
                    <a:lstStyle/>
                    <a:p>
                      <a:pPr algn="ctr" fontAlgn="ctr"/>
                      <a:r>
                        <a:rPr lang="en-US" sz="1600" b="1" i="0" u="none" strike="noStrike" dirty="0">
                          <a:solidFill>
                            <a:schemeClr val="bg1"/>
                          </a:solidFill>
                          <a:effectLst/>
                          <a:latin typeface="+mn-lt"/>
                          <a:ea typeface="等线" panose="02010600030101010101" pitchFamily="2" charset="-122"/>
                        </a:rPr>
                        <a:t>ASN_CN</a:t>
                      </a:r>
                    </a:p>
                  </a:txBody>
                  <a:tcPr marL="6350" marR="6350" marT="6350" marB="0" anchor="ctr"/>
                </a:tc>
                <a:tc>
                  <a:txBody>
                    <a:bodyPr/>
                    <a:lstStyle/>
                    <a:p>
                      <a:pPr algn="ctr" fontAlgn="ctr"/>
                      <a:r>
                        <a:rPr lang="en-US" sz="1600" b="1" i="0" u="none" strike="noStrike" dirty="0">
                          <a:solidFill>
                            <a:schemeClr val="bg1"/>
                          </a:solidFill>
                          <a:effectLst/>
                          <a:latin typeface="+mn-lt"/>
                          <a:ea typeface="等线" panose="02010600030101010101" pitchFamily="2" charset="-122"/>
                        </a:rPr>
                        <a:t>ASN_DESC</a:t>
                      </a:r>
                    </a:p>
                  </a:txBody>
                  <a:tcPr marL="6350" marR="6350" marT="6350" marB="0" anchor="ctr"/>
                </a:tc>
                <a:tc>
                  <a:txBody>
                    <a:bodyPr/>
                    <a:lstStyle/>
                    <a:p>
                      <a:pPr algn="ctr" fontAlgn="ctr"/>
                      <a:r>
                        <a:rPr lang="en-US" sz="1600" b="1" i="0" u="none" strike="noStrike" dirty="0">
                          <a:solidFill>
                            <a:schemeClr val="bg1"/>
                          </a:solidFill>
                          <a:effectLst/>
                          <a:latin typeface="+mn-lt"/>
                          <a:ea typeface="等线" panose="02010600030101010101" pitchFamily="2" charset="-122"/>
                        </a:rPr>
                        <a:t>IP COUNT</a:t>
                      </a:r>
                    </a:p>
                  </a:txBody>
                  <a:tcPr marL="6350" marR="6350" marT="6350" marB="0" anchor="ctr"/>
                </a:tc>
                <a:tc>
                  <a:txBody>
                    <a:bodyPr/>
                    <a:lstStyle/>
                    <a:p>
                      <a:pPr algn="ctr" fontAlgn="ctr"/>
                      <a:r>
                        <a:rPr lang="en-US" sz="1600" b="1" i="0" u="none" strike="noStrike" dirty="0">
                          <a:solidFill>
                            <a:schemeClr val="bg1"/>
                          </a:solidFill>
                          <a:effectLst/>
                          <a:latin typeface="+mn-lt"/>
                          <a:ea typeface="等线" panose="02010600030101010101" pitchFamily="2" charset="-122"/>
                        </a:rPr>
                        <a:t>Percentage</a:t>
                      </a:r>
                    </a:p>
                  </a:txBody>
                  <a:tcPr marL="6350" marR="6350" marT="6350" marB="0" anchor="ctr"/>
                </a:tc>
                <a:extLst>
                  <a:ext uri="{0D108BD9-81ED-4DB2-BD59-A6C34878D82A}">
                    <a16:rowId xmlns:a16="http://schemas.microsoft.com/office/drawing/2014/main" val="4233327692"/>
                  </a:ext>
                </a:extLst>
              </a:tr>
              <a:tr h="397202">
                <a:tc>
                  <a:txBody>
                    <a:bodyPr/>
                    <a:lstStyle/>
                    <a:p>
                      <a:pPr algn="ctr" fontAlgn="ctr"/>
                      <a:r>
                        <a:rPr lang="en-US" altLang="zh-CN" sz="1600" b="0" i="0" u="none" strike="noStrike" dirty="0">
                          <a:solidFill>
                            <a:srgbClr val="000000"/>
                          </a:solidFill>
                          <a:effectLst/>
                          <a:latin typeface="+mn-lt"/>
                          <a:ea typeface="等线" panose="02010600030101010101" pitchFamily="2" charset="-122"/>
                        </a:rPr>
                        <a:t>4837</a:t>
                      </a:r>
                    </a:p>
                  </a:txBody>
                  <a:tcPr marL="6350" marR="6350" marT="6350" marB="0" anchor="ctr"/>
                </a:tc>
                <a:tc>
                  <a:txBody>
                    <a:bodyPr/>
                    <a:lstStyle/>
                    <a:p>
                      <a:pPr algn="ctr" fontAlgn="ctr"/>
                      <a:r>
                        <a:rPr lang="en-US" sz="1600" b="0" i="0" u="none" strike="noStrike" dirty="0">
                          <a:solidFill>
                            <a:srgbClr val="000000"/>
                          </a:solidFill>
                          <a:effectLst/>
                          <a:latin typeface="+mn-lt"/>
                          <a:ea typeface="等线" panose="02010600030101010101" pitchFamily="2" charset="-122"/>
                        </a:rPr>
                        <a:t>CN</a:t>
                      </a:r>
                    </a:p>
                  </a:txBody>
                  <a:tcPr marL="6350" marR="6350" marT="6350" marB="0" anchor="ctr"/>
                </a:tc>
                <a:tc>
                  <a:txBody>
                    <a:bodyPr/>
                    <a:lstStyle/>
                    <a:p>
                      <a:pPr marL="144000" algn="l" fontAlgn="ctr"/>
                      <a:r>
                        <a:rPr lang="en-US" sz="1600" b="0" i="0" u="none" strike="noStrike" dirty="0">
                          <a:solidFill>
                            <a:srgbClr val="000000"/>
                          </a:solidFill>
                          <a:effectLst/>
                          <a:latin typeface="+mn-lt"/>
                          <a:ea typeface="等线" panose="02010600030101010101" pitchFamily="2" charset="-122"/>
                        </a:rPr>
                        <a:t>CHINA169-BACKBONE CNCGROUP China169 Backbone</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2134</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15.32%</a:t>
                      </a:r>
                    </a:p>
                  </a:txBody>
                  <a:tcPr marL="6350" marR="6350" marT="6350" marB="0" anchor="ctr"/>
                </a:tc>
                <a:extLst>
                  <a:ext uri="{0D108BD9-81ED-4DB2-BD59-A6C34878D82A}">
                    <a16:rowId xmlns:a16="http://schemas.microsoft.com/office/drawing/2014/main" val="3385621997"/>
                  </a:ext>
                </a:extLst>
              </a:tr>
              <a:tr h="397202">
                <a:tc>
                  <a:txBody>
                    <a:bodyPr/>
                    <a:lstStyle/>
                    <a:p>
                      <a:pPr algn="ctr" fontAlgn="ctr"/>
                      <a:r>
                        <a:rPr lang="en-US" altLang="zh-CN" sz="1600" b="0" i="0" u="none" strike="noStrike" dirty="0">
                          <a:solidFill>
                            <a:srgbClr val="000000"/>
                          </a:solidFill>
                          <a:effectLst/>
                          <a:latin typeface="+mn-lt"/>
                          <a:ea typeface="等线" panose="02010600030101010101" pitchFamily="2" charset="-122"/>
                        </a:rPr>
                        <a:t>59371</a:t>
                      </a:r>
                    </a:p>
                  </a:txBody>
                  <a:tcPr marL="6350" marR="6350" marT="6350" marB="0" anchor="ctr"/>
                </a:tc>
                <a:tc>
                  <a:txBody>
                    <a:bodyPr/>
                    <a:lstStyle/>
                    <a:p>
                      <a:pPr algn="ctr" fontAlgn="ctr"/>
                      <a:r>
                        <a:rPr lang="en-US" sz="1600" b="0" i="0" u="none" strike="noStrike" dirty="0">
                          <a:solidFill>
                            <a:srgbClr val="000000"/>
                          </a:solidFill>
                          <a:effectLst/>
                          <a:latin typeface="+mn-lt"/>
                          <a:ea typeface="等线" panose="02010600030101010101" pitchFamily="2" charset="-122"/>
                        </a:rPr>
                        <a:t>HK</a:t>
                      </a:r>
                    </a:p>
                  </a:txBody>
                  <a:tcPr marL="6350" marR="6350" marT="6350" marB="0" anchor="ctr"/>
                </a:tc>
                <a:tc>
                  <a:txBody>
                    <a:bodyPr/>
                    <a:lstStyle/>
                    <a:p>
                      <a:pPr marL="144000" algn="l" fontAlgn="ctr"/>
                      <a:r>
                        <a:rPr lang="en-US" sz="1600" b="0" i="0" u="none" strike="noStrike" dirty="0">
                          <a:solidFill>
                            <a:srgbClr val="000000"/>
                          </a:solidFill>
                          <a:effectLst/>
                          <a:latin typeface="+mn-lt"/>
                          <a:ea typeface="等线" panose="02010600030101010101" pitchFamily="2" charset="-122"/>
                        </a:rPr>
                        <a:t>DNC-AS Dimension Network &amp; Communication Limited</a:t>
                      </a:r>
                    </a:p>
                  </a:txBody>
                  <a:tcPr marL="6350" marR="6350" marT="6350" marB="0" anchor="ctr"/>
                </a:tc>
                <a:tc>
                  <a:txBody>
                    <a:bodyPr/>
                    <a:lstStyle/>
                    <a:p>
                      <a:pPr algn="ctr" fontAlgn="ctr"/>
                      <a:r>
                        <a:rPr lang="en-US" altLang="zh-CN" sz="1600" b="0" i="0" u="none" strike="noStrike">
                          <a:solidFill>
                            <a:srgbClr val="000000"/>
                          </a:solidFill>
                          <a:effectLst/>
                          <a:latin typeface="+mn-lt"/>
                          <a:ea typeface="等线" panose="02010600030101010101" pitchFamily="2" charset="-122"/>
                        </a:rPr>
                        <a:t>1392</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9.99%</a:t>
                      </a:r>
                    </a:p>
                  </a:txBody>
                  <a:tcPr marL="6350" marR="6350" marT="6350" marB="0" anchor="ctr"/>
                </a:tc>
                <a:extLst>
                  <a:ext uri="{0D108BD9-81ED-4DB2-BD59-A6C34878D82A}">
                    <a16:rowId xmlns:a16="http://schemas.microsoft.com/office/drawing/2014/main" val="4092536530"/>
                  </a:ext>
                </a:extLst>
              </a:tr>
              <a:tr h="397202">
                <a:tc>
                  <a:txBody>
                    <a:bodyPr/>
                    <a:lstStyle/>
                    <a:p>
                      <a:pPr algn="ctr" fontAlgn="ctr"/>
                      <a:r>
                        <a:rPr lang="en-US" altLang="zh-CN" sz="1600" b="0" i="0" u="none" strike="noStrike" dirty="0">
                          <a:solidFill>
                            <a:srgbClr val="000000"/>
                          </a:solidFill>
                          <a:effectLst/>
                          <a:latin typeface="+mn-lt"/>
                          <a:ea typeface="等线" panose="02010600030101010101" pitchFamily="2" charset="-122"/>
                        </a:rPr>
                        <a:t>45102</a:t>
                      </a:r>
                    </a:p>
                  </a:txBody>
                  <a:tcPr marL="6350" marR="6350" marT="6350" marB="0" anchor="ctr"/>
                </a:tc>
                <a:tc>
                  <a:txBody>
                    <a:bodyPr/>
                    <a:lstStyle/>
                    <a:p>
                      <a:pPr algn="ctr" fontAlgn="ctr"/>
                      <a:r>
                        <a:rPr lang="en-US" sz="1600" b="0" i="0" u="none" strike="noStrike" dirty="0">
                          <a:solidFill>
                            <a:srgbClr val="000000"/>
                          </a:solidFill>
                          <a:effectLst/>
                          <a:latin typeface="+mn-lt"/>
                          <a:ea typeface="等线" panose="02010600030101010101" pitchFamily="2" charset="-122"/>
                        </a:rPr>
                        <a:t>CN</a:t>
                      </a:r>
                    </a:p>
                  </a:txBody>
                  <a:tcPr marL="6350" marR="6350" marT="6350" marB="0" anchor="ctr"/>
                </a:tc>
                <a:tc>
                  <a:txBody>
                    <a:bodyPr/>
                    <a:lstStyle/>
                    <a:p>
                      <a:pPr marL="144000" algn="l" fontAlgn="ctr"/>
                      <a:r>
                        <a:rPr lang="en-US" sz="1600" b="0" i="0" u="none" strike="noStrike" dirty="0">
                          <a:solidFill>
                            <a:srgbClr val="000000"/>
                          </a:solidFill>
                          <a:effectLst/>
                          <a:latin typeface="+mn-lt"/>
                          <a:ea typeface="等线" panose="02010600030101010101" pitchFamily="2" charset="-122"/>
                        </a:rPr>
                        <a:t>CNNIC-ALIBABA-US-NET-AP Alibaba (US) Technology Co., Ltd.</a:t>
                      </a:r>
                    </a:p>
                  </a:txBody>
                  <a:tcPr marL="6350" marR="6350" marT="6350" marB="0" anchor="ctr"/>
                </a:tc>
                <a:tc>
                  <a:txBody>
                    <a:bodyPr/>
                    <a:lstStyle/>
                    <a:p>
                      <a:pPr algn="ctr" fontAlgn="ctr"/>
                      <a:r>
                        <a:rPr lang="en-US" altLang="zh-CN" sz="1600" b="0" i="0" u="none" strike="noStrike">
                          <a:solidFill>
                            <a:srgbClr val="000000"/>
                          </a:solidFill>
                          <a:effectLst/>
                          <a:latin typeface="+mn-lt"/>
                          <a:ea typeface="等线" panose="02010600030101010101" pitchFamily="2" charset="-122"/>
                        </a:rPr>
                        <a:t>1239</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8.89%</a:t>
                      </a:r>
                    </a:p>
                  </a:txBody>
                  <a:tcPr marL="6350" marR="6350" marT="6350" marB="0" anchor="ctr"/>
                </a:tc>
                <a:extLst>
                  <a:ext uri="{0D108BD9-81ED-4DB2-BD59-A6C34878D82A}">
                    <a16:rowId xmlns:a16="http://schemas.microsoft.com/office/drawing/2014/main" val="3625509858"/>
                  </a:ext>
                </a:extLst>
              </a:tr>
              <a:tr h="397202">
                <a:tc>
                  <a:txBody>
                    <a:bodyPr/>
                    <a:lstStyle/>
                    <a:p>
                      <a:pPr algn="ctr" fontAlgn="ctr"/>
                      <a:r>
                        <a:rPr lang="en-US" altLang="zh-CN" sz="1600" b="0" i="0" u="none" strike="noStrike" dirty="0">
                          <a:solidFill>
                            <a:srgbClr val="000000"/>
                          </a:solidFill>
                          <a:effectLst/>
                          <a:latin typeface="+mn-lt"/>
                          <a:ea typeface="等线" panose="02010600030101010101" pitchFamily="2" charset="-122"/>
                        </a:rPr>
                        <a:t>4808</a:t>
                      </a:r>
                    </a:p>
                  </a:txBody>
                  <a:tcPr marL="6350" marR="6350" marT="6350" marB="0" anchor="ctr"/>
                </a:tc>
                <a:tc>
                  <a:txBody>
                    <a:bodyPr/>
                    <a:lstStyle/>
                    <a:p>
                      <a:pPr algn="ctr" fontAlgn="ctr"/>
                      <a:r>
                        <a:rPr lang="en-US" sz="1600" b="0" i="0" u="none" strike="noStrike" dirty="0">
                          <a:solidFill>
                            <a:srgbClr val="000000"/>
                          </a:solidFill>
                          <a:effectLst/>
                          <a:latin typeface="+mn-lt"/>
                          <a:ea typeface="等线" panose="02010600030101010101" pitchFamily="2" charset="-122"/>
                        </a:rPr>
                        <a:t>CN</a:t>
                      </a:r>
                    </a:p>
                  </a:txBody>
                  <a:tcPr marL="6350" marR="6350" marT="6350" marB="0" anchor="ctr"/>
                </a:tc>
                <a:tc>
                  <a:txBody>
                    <a:bodyPr/>
                    <a:lstStyle/>
                    <a:p>
                      <a:pPr marL="144000" algn="l" fontAlgn="ctr"/>
                      <a:r>
                        <a:rPr lang="en-US" sz="1600" b="0" i="0" u="none" strike="noStrike" dirty="0">
                          <a:solidFill>
                            <a:srgbClr val="000000"/>
                          </a:solidFill>
                          <a:effectLst/>
                          <a:latin typeface="+mn-lt"/>
                          <a:ea typeface="等线" panose="02010600030101010101" pitchFamily="2" charset="-122"/>
                        </a:rPr>
                        <a:t>CHINA169-BJ China Unicom Beijing Province Network</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879</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6.31%</a:t>
                      </a:r>
                    </a:p>
                  </a:txBody>
                  <a:tcPr marL="6350" marR="6350" marT="6350" marB="0" anchor="ctr"/>
                </a:tc>
                <a:extLst>
                  <a:ext uri="{0D108BD9-81ED-4DB2-BD59-A6C34878D82A}">
                    <a16:rowId xmlns:a16="http://schemas.microsoft.com/office/drawing/2014/main" val="2756831414"/>
                  </a:ext>
                </a:extLst>
              </a:tr>
              <a:tr h="397202">
                <a:tc>
                  <a:txBody>
                    <a:bodyPr/>
                    <a:lstStyle/>
                    <a:p>
                      <a:pPr algn="ctr" fontAlgn="ctr"/>
                      <a:r>
                        <a:rPr lang="en-US" altLang="zh-CN" sz="1600" b="0" i="0" u="none" strike="noStrike">
                          <a:solidFill>
                            <a:srgbClr val="000000"/>
                          </a:solidFill>
                          <a:effectLst/>
                          <a:latin typeface="+mn-lt"/>
                          <a:ea typeface="等线" panose="02010600030101010101" pitchFamily="2" charset="-122"/>
                        </a:rPr>
                        <a:t>37963</a:t>
                      </a:r>
                    </a:p>
                  </a:txBody>
                  <a:tcPr marL="6350" marR="6350" marT="6350" marB="0" anchor="ctr"/>
                </a:tc>
                <a:tc>
                  <a:txBody>
                    <a:bodyPr/>
                    <a:lstStyle/>
                    <a:p>
                      <a:pPr algn="ctr" fontAlgn="ctr"/>
                      <a:r>
                        <a:rPr lang="en-US" sz="1600" b="0" i="0" u="none" strike="noStrike" dirty="0">
                          <a:solidFill>
                            <a:srgbClr val="000000"/>
                          </a:solidFill>
                          <a:effectLst/>
                          <a:latin typeface="+mn-lt"/>
                          <a:ea typeface="等线" panose="02010600030101010101" pitchFamily="2" charset="-122"/>
                        </a:rPr>
                        <a:t>CN</a:t>
                      </a:r>
                    </a:p>
                  </a:txBody>
                  <a:tcPr marL="6350" marR="6350" marT="6350" marB="0" anchor="ctr"/>
                </a:tc>
                <a:tc>
                  <a:txBody>
                    <a:bodyPr/>
                    <a:lstStyle/>
                    <a:p>
                      <a:pPr marL="144000" algn="l" fontAlgn="ctr"/>
                      <a:r>
                        <a:rPr lang="en-US" sz="1600" b="0" i="0" u="none" strike="noStrike" dirty="0">
                          <a:solidFill>
                            <a:srgbClr val="000000"/>
                          </a:solidFill>
                          <a:effectLst/>
                          <a:latin typeface="+mn-lt"/>
                          <a:ea typeface="等线" panose="02010600030101010101" pitchFamily="2" charset="-122"/>
                        </a:rPr>
                        <a:t>CNNIC-ALIBABA-CN-NET-AP Hangzhou Alibaba Advertising </a:t>
                      </a:r>
                      <a:r>
                        <a:rPr lang="en-US" sz="1600" b="0" i="0" u="none" strike="noStrike" dirty="0" err="1">
                          <a:solidFill>
                            <a:srgbClr val="000000"/>
                          </a:solidFill>
                          <a:effectLst/>
                          <a:latin typeface="+mn-lt"/>
                          <a:ea typeface="等线" panose="02010600030101010101" pitchFamily="2" charset="-122"/>
                        </a:rPr>
                        <a:t>Co.,Ltd</a:t>
                      </a:r>
                      <a:r>
                        <a:rPr lang="en-US" sz="1600" b="0" i="0" u="none" strike="noStrike" dirty="0">
                          <a:solidFill>
                            <a:srgbClr val="000000"/>
                          </a:solidFill>
                          <a:effectLst/>
                          <a:latin typeface="+mn-lt"/>
                          <a:ea typeface="等线" panose="02010600030101010101" pitchFamily="2" charset="-122"/>
                        </a:rPr>
                        <a:t>.</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479</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3.44%</a:t>
                      </a:r>
                    </a:p>
                  </a:txBody>
                  <a:tcPr marL="6350" marR="6350" marT="6350" marB="0" anchor="ctr"/>
                </a:tc>
                <a:extLst>
                  <a:ext uri="{0D108BD9-81ED-4DB2-BD59-A6C34878D82A}">
                    <a16:rowId xmlns:a16="http://schemas.microsoft.com/office/drawing/2014/main" val="3205540364"/>
                  </a:ext>
                </a:extLst>
              </a:tr>
              <a:tr h="397202">
                <a:tc>
                  <a:txBody>
                    <a:bodyPr/>
                    <a:lstStyle/>
                    <a:p>
                      <a:pPr algn="ctr" fontAlgn="ctr"/>
                      <a:r>
                        <a:rPr lang="en-US" altLang="zh-CN" sz="1600" b="0" i="0" u="none" strike="noStrike" dirty="0">
                          <a:solidFill>
                            <a:srgbClr val="000000"/>
                          </a:solidFill>
                          <a:effectLst/>
                          <a:latin typeface="+mn-lt"/>
                          <a:ea typeface="等线" panose="02010600030101010101" pitchFamily="2" charset="-122"/>
                        </a:rPr>
                        <a:t>13335</a:t>
                      </a:r>
                    </a:p>
                  </a:txBody>
                  <a:tcPr marL="6350" marR="6350" marT="6350" marB="0" anchor="ctr"/>
                </a:tc>
                <a:tc>
                  <a:txBody>
                    <a:bodyPr/>
                    <a:lstStyle/>
                    <a:p>
                      <a:pPr algn="ctr" fontAlgn="ctr"/>
                      <a:r>
                        <a:rPr lang="en-US" sz="1600" b="0" i="0" u="none" strike="noStrike" dirty="0">
                          <a:solidFill>
                            <a:srgbClr val="000000"/>
                          </a:solidFill>
                          <a:effectLst/>
                          <a:latin typeface="+mn-lt"/>
                          <a:ea typeface="等线" panose="02010600030101010101" pitchFamily="2" charset="-122"/>
                        </a:rPr>
                        <a:t>US</a:t>
                      </a:r>
                    </a:p>
                  </a:txBody>
                  <a:tcPr marL="6350" marR="6350" marT="6350" marB="0" anchor="ctr"/>
                </a:tc>
                <a:tc>
                  <a:txBody>
                    <a:bodyPr/>
                    <a:lstStyle/>
                    <a:p>
                      <a:pPr marL="144000" algn="l" fontAlgn="ctr"/>
                      <a:r>
                        <a:rPr lang="en-US" sz="1600" b="0" i="0" u="none" strike="noStrike" dirty="0">
                          <a:solidFill>
                            <a:srgbClr val="000000"/>
                          </a:solidFill>
                          <a:effectLst/>
                          <a:latin typeface="+mn-lt"/>
                          <a:ea typeface="等线" panose="02010600030101010101" pitchFamily="2" charset="-122"/>
                        </a:rPr>
                        <a:t>CLOUDFLARENET - Cloudflare, Inc.</a:t>
                      </a:r>
                    </a:p>
                  </a:txBody>
                  <a:tcPr marL="6350" marR="6350" marT="6350" marB="0" anchor="ctr"/>
                </a:tc>
                <a:tc>
                  <a:txBody>
                    <a:bodyPr/>
                    <a:lstStyle/>
                    <a:p>
                      <a:pPr algn="ctr" fontAlgn="ctr"/>
                      <a:r>
                        <a:rPr lang="en-US" altLang="zh-CN" sz="1600" b="0" i="0" u="none" strike="noStrike">
                          <a:solidFill>
                            <a:srgbClr val="000000"/>
                          </a:solidFill>
                          <a:effectLst/>
                          <a:latin typeface="+mn-lt"/>
                          <a:ea typeface="等线" panose="02010600030101010101" pitchFamily="2" charset="-122"/>
                        </a:rPr>
                        <a:t>318</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2.28%</a:t>
                      </a:r>
                    </a:p>
                  </a:txBody>
                  <a:tcPr marL="6350" marR="6350" marT="6350" marB="0" anchor="ctr"/>
                </a:tc>
                <a:extLst>
                  <a:ext uri="{0D108BD9-81ED-4DB2-BD59-A6C34878D82A}">
                    <a16:rowId xmlns:a16="http://schemas.microsoft.com/office/drawing/2014/main" val="2157715751"/>
                  </a:ext>
                </a:extLst>
              </a:tr>
              <a:tr h="397202">
                <a:tc>
                  <a:txBody>
                    <a:bodyPr/>
                    <a:lstStyle/>
                    <a:p>
                      <a:pPr algn="ctr" fontAlgn="ctr"/>
                      <a:r>
                        <a:rPr lang="en-US" altLang="zh-CN" sz="1600" b="0" i="0" u="none" strike="noStrike" dirty="0">
                          <a:solidFill>
                            <a:srgbClr val="000000"/>
                          </a:solidFill>
                          <a:effectLst/>
                          <a:latin typeface="+mn-lt"/>
                          <a:ea typeface="等线" panose="02010600030101010101" pitchFamily="2" charset="-122"/>
                        </a:rPr>
                        <a:t>45753</a:t>
                      </a:r>
                    </a:p>
                  </a:txBody>
                  <a:tcPr marL="6350" marR="6350" marT="6350" marB="0" anchor="ctr"/>
                </a:tc>
                <a:tc>
                  <a:txBody>
                    <a:bodyPr/>
                    <a:lstStyle/>
                    <a:p>
                      <a:pPr algn="ctr" fontAlgn="ctr"/>
                      <a:r>
                        <a:rPr lang="en-US" sz="1600" b="0" i="0" u="none" strike="noStrike" dirty="0">
                          <a:solidFill>
                            <a:srgbClr val="000000"/>
                          </a:solidFill>
                          <a:effectLst/>
                          <a:latin typeface="+mn-lt"/>
                          <a:ea typeface="等线" panose="02010600030101010101" pitchFamily="2" charset="-122"/>
                        </a:rPr>
                        <a:t>HK</a:t>
                      </a:r>
                    </a:p>
                  </a:txBody>
                  <a:tcPr marL="6350" marR="6350" marT="6350" marB="0" anchor="ctr"/>
                </a:tc>
                <a:tc>
                  <a:txBody>
                    <a:bodyPr/>
                    <a:lstStyle/>
                    <a:p>
                      <a:pPr marL="144000" algn="l" fontAlgn="ctr"/>
                      <a:r>
                        <a:rPr lang="en-US" sz="1600" b="0" i="0" u="none" strike="noStrike" dirty="0">
                          <a:solidFill>
                            <a:srgbClr val="000000"/>
                          </a:solidFill>
                          <a:effectLst/>
                          <a:latin typeface="+mn-lt"/>
                          <a:ea typeface="等线" panose="02010600030101010101" pitchFamily="2" charset="-122"/>
                        </a:rPr>
                        <a:t>NETSEC-HK NETSEC NOC</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294</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2.11%</a:t>
                      </a:r>
                    </a:p>
                  </a:txBody>
                  <a:tcPr marL="6350" marR="6350" marT="6350" marB="0" anchor="ctr"/>
                </a:tc>
                <a:extLst>
                  <a:ext uri="{0D108BD9-81ED-4DB2-BD59-A6C34878D82A}">
                    <a16:rowId xmlns:a16="http://schemas.microsoft.com/office/drawing/2014/main" val="3451237975"/>
                  </a:ext>
                </a:extLst>
              </a:tr>
            </a:tbl>
          </a:graphicData>
        </a:graphic>
      </p:graphicFrame>
      <p:sp>
        <p:nvSpPr>
          <p:cNvPr id="3" name="文本框 2">
            <a:extLst>
              <a:ext uri="{FF2B5EF4-FFF2-40B4-BE49-F238E27FC236}">
                <a16:creationId xmlns:a16="http://schemas.microsoft.com/office/drawing/2014/main" id="{706DC12B-EAFE-4F95-ACE0-4D85B6399251}"/>
              </a:ext>
            </a:extLst>
          </p:cNvPr>
          <p:cNvSpPr txBox="1"/>
          <p:nvPr/>
        </p:nvSpPr>
        <p:spPr>
          <a:xfrm>
            <a:off x="672435" y="1725924"/>
            <a:ext cx="6505948" cy="400110"/>
          </a:xfrm>
          <a:prstGeom prst="rect">
            <a:avLst/>
          </a:prstGeom>
          <a:noFill/>
        </p:spPr>
        <p:txBody>
          <a:bodyPr wrap="none" rtlCol="0">
            <a:spAutoFit/>
          </a:bodyPr>
          <a:lstStyle/>
          <a:p>
            <a:r>
              <a:rPr lang="en-US" altLang="zh-CN" sz="2000" dirty="0"/>
              <a:t>Data source: Qihoo passive DNS, VirusTotal, IP-to-ASN</a:t>
            </a:r>
            <a:endParaRPr lang="zh-CN" altLang="en-US" sz="2000" dirty="0"/>
          </a:p>
        </p:txBody>
      </p:sp>
      <p:sp>
        <p:nvSpPr>
          <p:cNvPr id="11" name="文本框 10">
            <a:extLst>
              <a:ext uri="{FF2B5EF4-FFF2-40B4-BE49-F238E27FC236}">
                <a16:creationId xmlns:a16="http://schemas.microsoft.com/office/drawing/2014/main" id="{29BB97E6-0D75-4587-94F6-0B268CB1D45E}"/>
              </a:ext>
            </a:extLst>
          </p:cNvPr>
          <p:cNvSpPr txBox="1"/>
          <p:nvPr/>
        </p:nvSpPr>
        <p:spPr>
          <a:xfrm>
            <a:off x="672434" y="5628719"/>
            <a:ext cx="10847129"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CN" sz="1800" i="0" dirty="0">
                <a:solidFill>
                  <a:srgbClr val="000000"/>
                </a:solidFill>
                <a:effectLst/>
              </a:rPr>
              <a:t>Over 40% in mainland China</a:t>
            </a:r>
            <a:r>
              <a:rPr lang="en-US" altLang="zh-CN" dirty="0">
                <a:solidFill>
                  <a:srgbClr val="000000"/>
                </a:solidFill>
              </a:rPr>
              <a:t>, over 50% of the gambling server addresses are outside mainland China</a:t>
            </a:r>
            <a:endParaRPr lang="zh-CN" altLang="en-US" dirty="0"/>
          </a:p>
        </p:txBody>
      </p:sp>
    </p:spTree>
    <p:extLst>
      <p:ext uri="{BB962C8B-B14F-4D97-AF65-F5344CB8AC3E}">
        <p14:creationId xmlns:p14="http://schemas.microsoft.com/office/powerpoint/2010/main" val="309403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758940"/>
            <a:ext cx="5090624"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1.Network Infrastructure</a:t>
            </a:r>
            <a:endParaRPr lang="zh-CN" altLang="en-US" sz="2800" dirty="0">
              <a:latin typeface="Arial Black" panose="020B0A0402010202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001F3F5D-C59F-4FA0-8D02-83B94FC7348B}"/>
              </a:ext>
            </a:extLst>
          </p:cNvPr>
          <p:cNvSpPr txBox="1"/>
          <p:nvPr/>
        </p:nvSpPr>
        <p:spPr>
          <a:xfrm>
            <a:off x="248603" y="576163"/>
            <a:ext cx="2671501" cy="338554"/>
          </a:xfrm>
          <a:prstGeom prst="rect">
            <a:avLst/>
          </a:prstGeom>
          <a:noFill/>
        </p:spPr>
        <p:txBody>
          <a:bodyPr wrap="none" rtlCol="0">
            <a:spAutoFit/>
          </a:bodyPr>
          <a:lstStyle/>
          <a:p>
            <a:r>
              <a:rPr lang="en-US" altLang="zh-CN" sz="1600" dirty="0">
                <a:latin typeface="Calibri" panose="020F0502020204030204" pitchFamily="34" charset="0"/>
                <a:cs typeface="Calibri" panose="020F0502020204030204" pitchFamily="34" charset="0"/>
              </a:rPr>
              <a:t>Characterizing Gambling Apps</a:t>
            </a:r>
            <a:endParaRPr lang="zh-CN" altLang="en-US" sz="1600" dirty="0">
              <a:latin typeface="Calibri" panose="020F0502020204030204" pitchFamily="34" charset="0"/>
              <a:cs typeface="Calibri" panose="020F0502020204030204" pitchFamily="34" charset="0"/>
            </a:endParaRPr>
          </a:p>
        </p:txBody>
      </p:sp>
      <p:sp>
        <p:nvSpPr>
          <p:cNvPr id="61" name="文本框 60">
            <a:extLst>
              <a:ext uri="{FF2B5EF4-FFF2-40B4-BE49-F238E27FC236}">
                <a16:creationId xmlns:a16="http://schemas.microsoft.com/office/drawing/2014/main" id="{324D8CB1-6464-47A9-91D8-73251A1CF268}"/>
              </a:ext>
            </a:extLst>
          </p:cNvPr>
          <p:cNvSpPr txBox="1"/>
          <p:nvPr/>
        </p:nvSpPr>
        <p:spPr>
          <a:xfrm>
            <a:off x="248601" y="1229281"/>
            <a:ext cx="9068965" cy="461665"/>
          </a:xfrm>
          <a:prstGeom prst="rect">
            <a:avLst/>
          </a:prstGeom>
          <a:noFill/>
        </p:spPr>
        <p:txBody>
          <a:bodyPr wrap="square">
            <a:spAutoFit/>
          </a:bodyPr>
          <a:lstStyle/>
          <a:p>
            <a:r>
              <a:rPr lang="en-US" altLang="zh-CN" sz="2400" b="1" i="0" dirty="0">
                <a:solidFill>
                  <a:srgbClr val="013A89"/>
                </a:solidFill>
                <a:effectLst/>
                <a:latin typeface="Calibri" panose="020F0502020204030204" pitchFamily="34" charset="0"/>
                <a:cs typeface="Calibri" panose="020F0502020204030204" pitchFamily="34" charset="0"/>
              </a:rPr>
              <a:t>Registrars and  Registrant emails of gambling app servers</a:t>
            </a:r>
            <a:endParaRPr lang="zh-CN" altLang="en-US" sz="2400" dirty="0">
              <a:solidFill>
                <a:srgbClr val="013A89"/>
              </a:solidFill>
              <a:latin typeface="Calibri" panose="020F0502020204030204" pitchFamily="34" charset="0"/>
              <a:cs typeface="Calibri" panose="020F0502020204030204" pitchFamily="34" charset="0"/>
            </a:endParaRPr>
          </a:p>
        </p:txBody>
      </p:sp>
      <p:graphicFrame>
        <p:nvGraphicFramePr>
          <p:cNvPr id="5" name="表格 4">
            <a:extLst>
              <a:ext uri="{FF2B5EF4-FFF2-40B4-BE49-F238E27FC236}">
                <a16:creationId xmlns:a16="http://schemas.microsoft.com/office/drawing/2014/main" id="{9C4F3B78-DC03-4564-9194-5D025E7C0B93}"/>
              </a:ext>
            </a:extLst>
          </p:cNvPr>
          <p:cNvGraphicFramePr/>
          <p:nvPr>
            <p:extLst>
              <p:ext uri="{D42A27DB-BD31-4B8C-83A1-F6EECF244321}">
                <p14:modId xmlns:p14="http://schemas.microsoft.com/office/powerpoint/2010/main" val="27133106"/>
              </p:ext>
            </p:extLst>
          </p:nvPr>
        </p:nvGraphicFramePr>
        <p:xfrm>
          <a:off x="555624" y="1814125"/>
          <a:ext cx="6137571" cy="3391212"/>
        </p:xfrm>
        <a:graphic>
          <a:graphicData uri="http://schemas.openxmlformats.org/drawingml/2006/table">
            <a:tbl>
              <a:tblPr firstRow="1">
                <a:tableStyleId>{7DF18680-E054-41AD-8BC1-D1AEF772440D}</a:tableStyleId>
              </a:tblPr>
              <a:tblGrid>
                <a:gridCol w="4310923">
                  <a:extLst>
                    <a:ext uri="{9D8B030D-6E8A-4147-A177-3AD203B41FA5}">
                      <a16:colId xmlns:a16="http://schemas.microsoft.com/office/drawing/2014/main" val="3663724991"/>
                    </a:ext>
                  </a:extLst>
                </a:gridCol>
                <a:gridCol w="681665">
                  <a:extLst>
                    <a:ext uri="{9D8B030D-6E8A-4147-A177-3AD203B41FA5}">
                      <a16:colId xmlns:a16="http://schemas.microsoft.com/office/drawing/2014/main" val="847676023"/>
                    </a:ext>
                  </a:extLst>
                </a:gridCol>
                <a:gridCol w="1144983">
                  <a:extLst>
                    <a:ext uri="{9D8B030D-6E8A-4147-A177-3AD203B41FA5}">
                      <a16:colId xmlns:a16="http://schemas.microsoft.com/office/drawing/2014/main" val="3867177982"/>
                    </a:ext>
                  </a:extLst>
                </a:gridCol>
              </a:tblGrid>
              <a:tr h="706368">
                <a:tc>
                  <a:txBody>
                    <a:bodyPr/>
                    <a:lstStyle/>
                    <a:p>
                      <a:pPr algn="ctr" fontAlgn="ctr"/>
                      <a:r>
                        <a:rPr lang="en-US" sz="1600" b="1" i="0" u="none" strike="noStrike" dirty="0">
                          <a:solidFill>
                            <a:schemeClr val="bg1"/>
                          </a:solidFill>
                          <a:effectLst/>
                          <a:latin typeface="+mn-lt"/>
                          <a:ea typeface="等线" panose="02010600030101010101" pitchFamily="2" charset="-122"/>
                        </a:rPr>
                        <a:t>Registrar</a:t>
                      </a:r>
                    </a:p>
                  </a:txBody>
                  <a:tcPr marL="6350" marR="6350" marT="6350" marB="0" anchor="ctr"/>
                </a:tc>
                <a:tc>
                  <a:txBody>
                    <a:bodyPr/>
                    <a:lstStyle/>
                    <a:p>
                      <a:pPr algn="ctr" fontAlgn="ctr"/>
                      <a:r>
                        <a:rPr lang="en-US" sz="1600" b="1" i="0" u="none" strike="noStrike" dirty="0">
                          <a:solidFill>
                            <a:schemeClr val="bg1"/>
                          </a:solidFill>
                          <a:effectLst/>
                          <a:latin typeface="+mn-lt"/>
                          <a:ea typeface="等线" panose="02010600030101010101" pitchFamily="2" charset="-122"/>
                        </a:rPr>
                        <a:t>Count</a:t>
                      </a:r>
                    </a:p>
                  </a:txBody>
                  <a:tcPr marL="6350" marR="6350" marT="6350" marB="0" anchor="ctr"/>
                </a:tc>
                <a:tc>
                  <a:txBody>
                    <a:bodyPr/>
                    <a:lstStyle/>
                    <a:p>
                      <a:pPr algn="ctr" fontAlgn="ctr"/>
                      <a:r>
                        <a:rPr lang="en-US" sz="1600" b="1" i="0" u="none" strike="noStrike" dirty="0">
                          <a:solidFill>
                            <a:schemeClr val="bg1"/>
                          </a:solidFill>
                          <a:effectLst/>
                          <a:latin typeface="+mn-lt"/>
                          <a:ea typeface="等线" panose="02010600030101010101" pitchFamily="2" charset="-122"/>
                        </a:rPr>
                        <a:t>Percentage</a:t>
                      </a:r>
                    </a:p>
                  </a:txBody>
                  <a:tcPr marL="6350" marR="6350" marT="6350" marB="0" anchor="ctr"/>
                </a:tc>
                <a:extLst>
                  <a:ext uri="{0D108BD9-81ED-4DB2-BD59-A6C34878D82A}">
                    <a16:rowId xmlns:a16="http://schemas.microsoft.com/office/drawing/2014/main" val="4233327692"/>
                  </a:ext>
                </a:extLst>
              </a:tr>
              <a:tr h="447474">
                <a:tc>
                  <a:txBody>
                    <a:bodyPr/>
                    <a:lstStyle/>
                    <a:p>
                      <a:pPr marL="144000" algn="l" fontAlgn="ctr"/>
                      <a:r>
                        <a:rPr lang="en-US" sz="1600" b="0" i="0" u="none" strike="noStrike" dirty="0">
                          <a:solidFill>
                            <a:srgbClr val="000000"/>
                          </a:solidFill>
                          <a:effectLst/>
                          <a:latin typeface="+mn-lt"/>
                          <a:ea typeface="等线" panose="02010600030101010101" pitchFamily="2" charset="-122"/>
                        </a:rPr>
                        <a:t>GoDaddy.com, LLC</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3896</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34.42%</a:t>
                      </a:r>
                    </a:p>
                  </a:txBody>
                  <a:tcPr marL="6350" marR="6350" marT="6350" marB="0" anchor="ctr"/>
                </a:tc>
                <a:extLst>
                  <a:ext uri="{0D108BD9-81ED-4DB2-BD59-A6C34878D82A}">
                    <a16:rowId xmlns:a16="http://schemas.microsoft.com/office/drawing/2014/main" val="3385621997"/>
                  </a:ext>
                </a:extLst>
              </a:tr>
              <a:tr h="447474">
                <a:tc>
                  <a:txBody>
                    <a:bodyPr/>
                    <a:lstStyle/>
                    <a:p>
                      <a:pPr marL="144000" algn="l" fontAlgn="ctr"/>
                      <a:r>
                        <a:rPr lang="en-US" sz="1600" b="0" i="0" u="none" strike="noStrike" dirty="0">
                          <a:solidFill>
                            <a:srgbClr val="000000"/>
                          </a:solidFill>
                          <a:effectLst/>
                          <a:latin typeface="+mn-lt"/>
                          <a:ea typeface="等线" panose="02010600030101010101" pitchFamily="2" charset="-122"/>
                        </a:rPr>
                        <a:t>Alibaba Cloud Computing (Beijing) Co., Ltd.</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612</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5.41%</a:t>
                      </a:r>
                    </a:p>
                  </a:txBody>
                  <a:tcPr marL="6350" marR="6350" marT="6350" marB="0" anchor="ctr"/>
                </a:tc>
                <a:extLst>
                  <a:ext uri="{0D108BD9-81ED-4DB2-BD59-A6C34878D82A}">
                    <a16:rowId xmlns:a16="http://schemas.microsoft.com/office/drawing/2014/main" val="4092536530"/>
                  </a:ext>
                </a:extLst>
              </a:tr>
              <a:tr h="447474">
                <a:tc>
                  <a:txBody>
                    <a:bodyPr/>
                    <a:lstStyle/>
                    <a:p>
                      <a:pPr marL="144000" algn="l" fontAlgn="ctr"/>
                      <a:r>
                        <a:rPr lang="en-US" sz="1600" b="0" i="0" u="none" strike="noStrike" dirty="0">
                          <a:solidFill>
                            <a:srgbClr val="000000"/>
                          </a:solidFill>
                          <a:effectLst/>
                          <a:latin typeface="+mn-lt"/>
                          <a:ea typeface="等线" panose="02010600030101010101" pitchFamily="2" charset="-122"/>
                        </a:rPr>
                        <a:t>Name.com, Inc.</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400</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3.53%</a:t>
                      </a:r>
                    </a:p>
                  </a:txBody>
                  <a:tcPr marL="6350" marR="6350" marT="6350" marB="0" anchor="ctr"/>
                </a:tc>
                <a:extLst>
                  <a:ext uri="{0D108BD9-81ED-4DB2-BD59-A6C34878D82A}">
                    <a16:rowId xmlns:a16="http://schemas.microsoft.com/office/drawing/2014/main" val="3625509858"/>
                  </a:ext>
                </a:extLst>
              </a:tr>
              <a:tr h="447474">
                <a:tc>
                  <a:txBody>
                    <a:bodyPr/>
                    <a:lstStyle/>
                    <a:p>
                      <a:pPr marL="144000" algn="l" fontAlgn="ctr"/>
                      <a:r>
                        <a:rPr lang="en-US" sz="1600" b="0" i="0" u="none" strike="noStrike" dirty="0" err="1">
                          <a:solidFill>
                            <a:srgbClr val="000000"/>
                          </a:solidFill>
                          <a:effectLst/>
                          <a:latin typeface="+mn-lt"/>
                          <a:ea typeface="等线" panose="02010600030101010101" pitchFamily="2" charset="-122"/>
                        </a:rPr>
                        <a:t>eName</a:t>
                      </a:r>
                      <a:r>
                        <a:rPr lang="en-US" sz="1600" b="0" i="0" u="none" strike="noStrike" dirty="0">
                          <a:solidFill>
                            <a:srgbClr val="000000"/>
                          </a:solidFill>
                          <a:effectLst/>
                          <a:latin typeface="+mn-lt"/>
                          <a:ea typeface="等线" panose="02010600030101010101" pitchFamily="2" charset="-122"/>
                        </a:rPr>
                        <a:t> Technology Co., Ltd.</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214</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1.89%</a:t>
                      </a:r>
                    </a:p>
                  </a:txBody>
                  <a:tcPr marL="6350" marR="6350" marT="6350" marB="0" anchor="ctr"/>
                </a:tc>
                <a:extLst>
                  <a:ext uri="{0D108BD9-81ED-4DB2-BD59-A6C34878D82A}">
                    <a16:rowId xmlns:a16="http://schemas.microsoft.com/office/drawing/2014/main" val="2756831414"/>
                  </a:ext>
                </a:extLst>
              </a:tr>
              <a:tr h="447474">
                <a:tc>
                  <a:txBody>
                    <a:bodyPr/>
                    <a:lstStyle/>
                    <a:p>
                      <a:pPr marL="144000" algn="l" fontAlgn="ctr"/>
                      <a:r>
                        <a:rPr lang="en-US" sz="1600" b="0" i="0" u="none" strike="noStrike" dirty="0">
                          <a:solidFill>
                            <a:srgbClr val="000000"/>
                          </a:solidFill>
                          <a:effectLst/>
                          <a:latin typeface="+mn-lt"/>
                          <a:ea typeface="等线" panose="02010600030101010101" pitchFamily="2" charset="-122"/>
                        </a:rPr>
                        <a:t>XINNET TECHNOLOGY CORPORATION</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151</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1.33%</a:t>
                      </a:r>
                    </a:p>
                  </a:txBody>
                  <a:tcPr marL="6350" marR="6350" marT="6350" marB="0" anchor="ctr"/>
                </a:tc>
                <a:extLst>
                  <a:ext uri="{0D108BD9-81ED-4DB2-BD59-A6C34878D82A}">
                    <a16:rowId xmlns:a16="http://schemas.microsoft.com/office/drawing/2014/main" val="3205540364"/>
                  </a:ext>
                </a:extLst>
              </a:tr>
              <a:tr h="447474">
                <a:tc>
                  <a:txBody>
                    <a:bodyPr/>
                    <a:lstStyle/>
                    <a:p>
                      <a:pPr marL="144000" algn="l" fontAlgn="ctr"/>
                      <a:r>
                        <a:rPr lang="en-US" sz="1600" b="0" i="0" u="none" strike="noStrike" dirty="0">
                          <a:solidFill>
                            <a:srgbClr val="000000"/>
                          </a:solidFill>
                          <a:effectLst/>
                          <a:latin typeface="+mn-lt"/>
                          <a:ea typeface="等线" panose="02010600030101010101" pitchFamily="2" charset="-122"/>
                        </a:rPr>
                        <a:t>MAFF Inc.</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149</a:t>
                      </a: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1.32%</a:t>
                      </a:r>
                    </a:p>
                  </a:txBody>
                  <a:tcPr marL="6350" marR="6350" marT="6350" marB="0" anchor="ctr"/>
                </a:tc>
                <a:extLst>
                  <a:ext uri="{0D108BD9-81ED-4DB2-BD59-A6C34878D82A}">
                    <a16:rowId xmlns:a16="http://schemas.microsoft.com/office/drawing/2014/main" val="2157715751"/>
                  </a:ext>
                </a:extLst>
              </a:tr>
            </a:tbl>
          </a:graphicData>
        </a:graphic>
      </p:graphicFrame>
      <p:graphicFrame>
        <p:nvGraphicFramePr>
          <p:cNvPr id="6" name="表格 5">
            <a:extLst>
              <a:ext uri="{FF2B5EF4-FFF2-40B4-BE49-F238E27FC236}">
                <a16:creationId xmlns:a16="http://schemas.microsoft.com/office/drawing/2014/main" id="{408FD54E-06BE-46C3-BFBE-8120F7DC25B2}"/>
              </a:ext>
            </a:extLst>
          </p:cNvPr>
          <p:cNvGraphicFramePr/>
          <p:nvPr>
            <p:extLst>
              <p:ext uri="{D42A27DB-BD31-4B8C-83A1-F6EECF244321}">
                <p14:modId xmlns:p14="http://schemas.microsoft.com/office/powerpoint/2010/main" val="22132928"/>
              </p:ext>
            </p:extLst>
          </p:nvPr>
        </p:nvGraphicFramePr>
        <p:xfrm>
          <a:off x="6997700" y="1814124"/>
          <a:ext cx="4772541" cy="3449878"/>
        </p:xfrm>
        <a:graphic>
          <a:graphicData uri="http://schemas.openxmlformats.org/drawingml/2006/table">
            <a:tbl>
              <a:tblPr firstRow="1">
                <a:tableStyleId>{7DF18680-E054-41AD-8BC1-D1AEF772440D}</a:tableStyleId>
              </a:tblPr>
              <a:tblGrid>
                <a:gridCol w="2826315">
                  <a:extLst>
                    <a:ext uri="{9D8B030D-6E8A-4147-A177-3AD203B41FA5}">
                      <a16:colId xmlns:a16="http://schemas.microsoft.com/office/drawing/2014/main" val="1642752112"/>
                    </a:ext>
                  </a:extLst>
                </a:gridCol>
                <a:gridCol w="814984">
                  <a:extLst>
                    <a:ext uri="{9D8B030D-6E8A-4147-A177-3AD203B41FA5}">
                      <a16:colId xmlns:a16="http://schemas.microsoft.com/office/drawing/2014/main" val="1099876784"/>
                    </a:ext>
                  </a:extLst>
                </a:gridCol>
                <a:gridCol w="1131242">
                  <a:extLst>
                    <a:ext uri="{9D8B030D-6E8A-4147-A177-3AD203B41FA5}">
                      <a16:colId xmlns:a16="http://schemas.microsoft.com/office/drawing/2014/main" val="3445269776"/>
                    </a:ext>
                  </a:extLst>
                </a:gridCol>
              </a:tblGrid>
              <a:tr h="603034">
                <a:tc>
                  <a:txBody>
                    <a:bodyPr/>
                    <a:lstStyle/>
                    <a:p>
                      <a:pPr algn="ctr" fontAlgn="ctr">
                        <a:spcBef>
                          <a:spcPts val="0"/>
                        </a:spcBef>
                        <a:spcAft>
                          <a:spcPts val="0"/>
                        </a:spcAft>
                      </a:pPr>
                      <a:r>
                        <a:rPr lang="en-US" sz="1600" b="1" u="none" strike="noStrike" dirty="0">
                          <a:effectLst/>
                        </a:rPr>
                        <a:t>Registrant Email</a:t>
                      </a:r>
                      <a:endParaRPr lang="en-US" altLang="zh-CN" sz="1600" b="1"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b="1" u="none" strike="noStrike" dirty="0">
                          <a:effectLst/>
                        </a:rPr>
                        <a:t>Count</a:t>
                      </a:r>
                      <a:endParaRPr lang="en-US" altLang="zh-CN" sz="1600" b="1"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altLang="zh-CN" sz="1600" b="1" i="0" u="none" strike="noStrike" dirty="0">
                          <a:effectLst/>
                          <a:latin typeface="Arial" panose="020B0604020202020204" pitchFamily="34" charset="0"/>
                        </a:rPr>
                        <a:t>Percentage</a:t>
                      </a:r>
                    </a:p>
                  </a:txBody>
                  <a:tcPr marL="6350" marR="6350" marT="6350" marB="0" anchor="ctr"/>
                </a:tc>
                <a:extLst>
                  <a:ext uri="{0D108BD9-81ED-4DB2-BD59-A6C34878D82A}">
                    <a16:rowId xmlns:a16="http://schemas.microsoft.com/office/drawing/2014/main" val="728935283"/>
                  </a:ext>
                </a:extLst>
              </a:tr>
              <a:tr h="464696">
                <a:tc>
                  <a:txBody>
                    <a:bodyPr/>
                    <a:lstStyle/>
                    <a:p>
                      <a:pPr marL="144000" algn="l" fontAlgn="ctr">
                        <a:spcBef>
                          <a:spcPts val="0"/>
                        </a:spcBef>
                        <a:spcAft>
                          <a:spcPts val="0"/>
                        </a:spcAft>
                      </a:pPr>
                      <a:r>
                        <a:rPr lang="en-US" sz="1600" u="none" strike="noStrike" dirty="0">
                          <a:effectLst/>
                        </a:rPr>
                        <a:t>abuse@godaddy.com</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3842</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54.18%</a:t>
                      </a:r>
                    </a:p>
                  </a:txBody>
                  <a:tcPr marL="6350" marR="6350" marT="6350" marB="0" anchor="ctr"/>
                </a:tc>
                <a:extLst>
                  <a:ext uri="{0D108BD9-81ED-4DB2-BD59-A6C34878D82A}">
                    <a16:rowId xmlns:a16="http://schemas.microsoft.com/office/drawing/2014/main" val="2440895321"/>
                  </a:ext>
                </a:extLst>
              </a:tr>
              <a:tr h="464696">
                <a:tc>
                  <a:txBody>
                    <a:bodyPr/>
                    <a:lstStyle/>
                    <a:p>
                      <a:pPr marL="144000" algn="l" fontAlgn="ctr">
                        <a:spcBef>
                          <a:spcPts val="0"/>
                        </a:spcBef>
                        <a:spcAft>
                          <a:spcPts val="0"/>
                        </a:spcAft>
                      </a:pPr>
                      <a:r>
                        <a:rPr lang="en-US" sz="1600" u="none" strike="noStrike" dirty="0">
                          <a:effectLst/>
                        </a:rPr>
                        <a:t>DomainAbuse@service.aliyun.com</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728</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10.27%</a:t>
                      </a:r>
                    </a:p>
                  </a:txBody>
                  <a:tcPr marL="6350" marR="6350" marT="6350" marB="0" anchor="ctr"/>
                </a:tc>
                <a:extLst>
                  <a:ext uri="{0D108BD9-81ED-4DB2-BD59-A6C34878D82A}">
                    <a16:rowId xmlns:a16="http://schemas.microsoft.com/office/drawing/2014/main" val="2270186569"/>
                  </a:ext>
                </a:extLst>
              </a:tr>
              <a:tr h="464696">
                <a:tc>
                  <a:txBody>
                    <a:bodyPr/>
                    <a:lstStyle/>
                    <a:p>
                      <a:pPr marL="144000" algn="l" fontAlgn="ctr">
                        <a:spcBef>
                          <a:spcPts val="0"/>
                        </a:spcBef>
                        <a:spcAft>
                          <a:spcPts val="0"/>
                        </a:spcAft>
                      </a:pPr>
                      <a:r>
                        <a:rPr lang="en-US" sz="1600" u="none" strike="noStrike" dirty="0">
                          <a:effectLst/>
                        </a:rPr>
                        <a:t>abuse@name.com</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407</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5.74%</a:t>
                      </a:r>
                    </a:p>
                  </a:txBody>
                  <a:tcPr marL="6350" marR="6350" marT="6350" marB="0" anchor="ctr"/>
                </a:tc>
                <a:extLst>
                  <a:ext uri="{0D108BD9-81ED-4DB2-BD59-A6C34878D82A}">
                    <a16:rowId xmlns:a16="http://schemas.microsoft.com/office/drawing/2014/main" val="3542437700"/>
                  </a:ext>
                </a:extLst>
              </a:tr>
              <a:tr h="464696">
                <a:tc>
                  <a:txBody>
                    <a:bodyPr/>
                    <a:lstStyle/>
                    <a:p>
                      <a:pPr marL="144000" algn="l" fontAlgn="ctr">
                        <a:spcBef>
                          <a:spcPts val="0"/>
                        </a:spcBef>
                        <a:spcAft>
                          <a:spcPts val="0"/>
                        </a:spcAft>
                      </a:pPr>
                      <a:r>
                        <a:rPr lang="en-US" sz="1600" u="none" strike="noStrike" dirty="0">
                          <a:effectLst/>
                        </a:rPr>
                        <a:t>abuse@ename.com</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214</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3.02%</a:t>
                      </a:r>
                    </a:p>
                  </a:txBody>
                  <a:tcPr marL="6350" marR="6350" marT="6350" marB="0" anchor="ctr"/>
                </a:tc>
                <a:extLst>
                  <a:ext uri="{0D108BD9-81ED-4DB2-BD59-A6C34878D82A}">
                    <a16:rowId xmlns:a16="http://schemas.microsoft.com/office/drawing/2014/main" val="2126909524"/>
                  </a:ext>
                </a:extLst>
              </a:tr>
              <a:tr h="464696">
                <a:tc>
                  <a:txBody>
                    <a:bodyPr/>
                    <a:lstStyle/>
                    <a:p>
                      <a:pPr marL="144000" algn="l" fontAlgn="ctr">
                        <a:spcBef>
                          <a:spcPts val="0"/>
                        </a:spcBef>
                        <a:spcAft>
                          <a:spcPts val="0"/>
                        </a:spcAft>
                      </a:pPr>
                      <a:r>
                        <a:rPr lang="en-US" sz="1600" u="none" strike="noStrike" dirty="0">
                          <a:effectLst/>
                        </a:rPr>
                        <a:t>search-apnic-not-arin@apnic.net</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182</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2.57%</a:t>
                      </a:r>
                    </a:p>
                  </a:txBody>
                  <a:tcPr marL="6350" marR="6350" marT="6350" marB="0" anchor="ctr"/>
                </a:tc>
                <a:extLst>
                  <a:ext uri="{0D108BD9-81ED-4DB2-BD59-A6C34878D82A}">
                    <a16:rowId xmlns:a16="http://schemas.microsoft.com/office/drawing/2014/main" val="504148878"/>
                  </a:ext>
                </a:extLst>
              </a:tr>
              <a:tr h="464696">
                <a:tc>
                  <a:txBody>
                    <a:bodyPr/>
                    <a:lstStyle/>
                    <a:p>
                      <a:pPr marL="144000" algn="l" fontAlgn="ctr">
                        <a:spcBef>
                          <a:spcPts val="0"/>
                        </a:spcBef>
                        <a:spcAft>
                          <a:spcPts val="0"/>
                        </a:spcAft>
                      </a:pPr>
                      <a:r>
                        <a:rPr lang="en-US" sz="1600" u="none" strike="noStrike" dirty="0">
                          <a:effectLst/>
                        </a:rPr>
                        <a:t>supervision@xinnet.com</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154</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r>
                        <a:rPr lang="en-US" altLang="zh-CN" sz="1600" b="0" i="0" u="none" strike="noStrike" dirty="0">
                          <a:solidFill>
                            <a:srgbClr val="000000"/>
                          </a:solidFill>
                          <a:effectLst/>
                          <a:latin typeface="+mn-lt"/>
                          <a:ea typeface="等线" panose="02010600030101010101" pitchFamily="2" charset="-122"/>
                        </a:rPr>
                        <a:t>2.17%</a:t>
                      </a:r>
                    </a:p>
                  </a:txBody>
                  <a:tcPr marL="6350" marR="6350" marT="6350" marB="0" anchor="ctr"/>
                </a:tc>
                <a:extLst>
                  <a:ext uri="{0D108BD9-81ED-4DB2-BD59-A6C34878D82A}">
                    <a16:rowId xmlns:a16="http://schemas.microsoft.com/office/drawing/2014/main" val="2306879679"/>
                  </a:ext>
                </a:extLst>
              </a:tr>
            </a:tbl>
          </a:graphicData>
        </a:graphic>
      </p:graphicFrame>
      <p:sp>
        <p:nvSpPr>
          <p:cNvPr id="8" name="文本框 7">
            <a:extLst>
              <a:ext uri="{FF2B5EF4-FFF2-40B4-BE49-F238E27FC236}">
                <a16:creationId xmlns:a16="http://schemas.microsoft.com/office/drawing/2014/main" id="{5BB4885B-F273-4A90-B927-17CFBB00D263}"/>
              </a:ext>
            </a:extLst>
          </p:cNvPr>
          <p:cNvSpPr txBox="1"/>
          <p:nvPr/>
        </p:nvSpPr>
        <p:spPr>
          <a:xfrm>
            <a:off x="555624" y="5331011"/>
            <a:ext cx="11214617"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CN" dirty="0"/>
              <a:t>The most popular registrar is GoDaddy.com; many Chinese registrars are also favored.</a:t>
            </a:r>
          </a:p>
          <a:p>
            <a:pPr algn="ctr"/>
            <a:r>
              <a:rPr lang="en-US" altLang="zh-CN" dirty="0"/>
              <a:t>Almost all the registrant emails have enabled privacy settings</a:t>
            </a:r>
            <a:endParaRPr lang="zh-CN" altLang="en-US" dirty="0"/>
          </a:p>
        </p:txBody>
      </p:sp>
    </p:spTree>
    <p:extLst>
      <p:ext uri="{BB962C8B-B14F-4D97-AF65-F5344CB8AC3E}">
        <p14:creationId xmlns:p14="http://schemas.microsoft.com/office/powerpoint/2010/main" val="21513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758940"/>
            <a:ext cx="4613314"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2. Malicious Behaviors</a:t>
            </a:r>
            <a:endParaRPr lang="zh-CN" altLang="en-US" sz="2800" dirty="0">
              <a:latin typeface="Arial Black" panose="020B0A0402010202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001F3F5D-C59F-4FA0-8D02-83B94FC7348B}"/>
              </a:ext>
            </a:extLst>
          </p:cNvPr>
          <p:cNvSpPr txBox="1"/>
          <p:nvPr/>
        </p:nvSpPr>
        <p:spPr>
          <a:xfrm>
            <a:off x="248603" y="576163"/>
            <a:ext cx="2671501" cy="338554"/>
          </a:xfrm>
          <a:prstGeom prst="rect">
            <a:avLst/>
          </a:prstGeom>
          <a:noFill/>
        </p:spPr>
        <p:txBody>
          <a:bodyPr wrap="none" rtlCol="0">
            <a:spAutoFit/>
          </a:bodyPr>
          <a:lstStyle/>
          <a:p>
            <a:r>
              <a:rPr lang="en-US" altLang="zh-CN" sz="1600" dirty="0">
                <a:latin typeface="Calibri" panose="020F0502020204030204" pitchFamily="34" charset="0"/>
                <a:cs typeface="Calibri" panose="020F0502020204030204" pitchFamily="34" charset="0"/>
              </a:rPr>
              <a:t>Characterizing Gambling Apps</a:t>
            </a:r>
            <a:endParaRPr lang="zh-CN" altLang="en-US" sz="1600" dirty="0">
              <a:latin typeface="Calibri" panose="020F0502020204030204" pitchFamily="34" charset="0"/>
              <a:cs typeface="Calibri" panose="020F0502020204030204" pitchFamily="34" charset="0"/>
            </a:endParaRPr>
          </a:p>
        </p:txBody>
      </p:sp>
      <p:sp>
        <p:nvSpPr>
          <p:cNvPr id="61" name="文本框 60">
            <a:extLst>
              <a:ext uri="{FF2B5EF4-FFF2-40B4-BE49-F238E27FC236}">
                <a16:creationId xmlns:a16="http://schemas.microsoft.com/office/drawing/2014/main" id="{324D8CB1-6464-47A9-91D8-73251A1CF268}"/>
              </a:ext>
            </a:extLst>
          </p:cNvPr>
          <p:cNvSpPr txBox="1"/>
          <p:nvPr/>
        </p:nvSpPr>
        <p:spPr>
          <a:xfrm>
            <a:off x="248601" y="1229281"/>
            <a:ext cx="11270299" cy="461665"/>
          </a:xfrm>
          <a:prstGeom prst="rect">
            <a:avLst/>
          </a:prstGeom>
          <a:noFill/>
        </p:spPr>
        <p:txBody>
          <a:bodyPr wrap="square">
            <a:spAutoFit/>
          </a:bodyPr>
          <a:lstStyle/>
          <a:p>
            <a:r>
              <a:rPr lang="en-US" altLang="zh-CN" sz="2400" b="1" i="0" dirty="0">
                <a:solidFill>
                  <a:srgbClr val="013A89"/>
                </a:solidFill>
                <a:effectLst/>
                <a:latin typeface="Calibri" panose="020F0502020204030204" pitchFamily="34" charset="0"/>
                <a:cs typeface="Calibri" panose="020F0502020204030204" pitchFamily="34" charset="0"/>
              </a:rPr>
              <a:t>Malicious gambling apps</a:t>
            </a:r>
            <a:endParaRPr lang="zh-CN" altLang="en-US" sz="2400" dirty="0">
              <a:solidFill>
                <a:srgbClr val="013A89"/>
              </a:solidFill>
              <a:latin typeface="Calibri" panose="020F0502020204030204" pitchFamily="34" charset="0"/>
              <a:cs typeface="Calibri" panose="020F0502020204030204" pitchFamily="34" charset="0"/>
            </a:endParaRPr>
          </a:p>
        </p:txBody>
      </p:sp>
      <p:graphicFrame>
        <p:nvGraphicFramePr>
          <p:cNvPr id="5" name="表格 4">
            <a:extLst>
              <a:ext uri="{FF2B5EF4-FFF2-40B4-BE49-F238E27FC236}">
                <a16:creationId xmlns:a16="http://schemas.microsoft.com/office/drawing/2014/main" id="{61B814FC-ED17-40A3-8B2E-472A5D045CBE}"/>
              </a:ext>
            </a:extLst>
          </p:cNvPr>
          <p:cNvGraphicFramePr/>
          <p:nvPr>
            <p:extLst>
              <p:ext uri="{D42A27DB-BD31-4B8C-83A1-F6EECF244321}">
                <p14:modId xmlns:p14="http://schemas.microsoft.com/office/powerpoint/2010/main" val="548279679"/>
              </p:ext>
            </p:extLst>
          </p:nvPr>
        </p:nvGraphicFramePr>
        <p:xfrm>
          <a:off x="1927053" y="2155772"/>
          <a:ext cx="8337892" cy="3250884"/>
        </p:xfrm>
        <a:graphic>
          <a:graphicData uri="http://schemas.openxmlformats.org/drawingml/2006/table">
            <a:tbl>
              <a:tblPr firstRow="1">
                <a:tableStyleId>{7DF18680-E054-41AD-8BC1-D1AEF772440D}</a:tableStyleId>
              </a:tblPr>
              <a:tblGrid>
                <a:gridCol w="4119609">
                  <a:extLst>
                    <a:ext uri="{9D8B030D-6E8A-4147-A177-3AD203B41FA5}">
                      <a16:colId xmlns:a16="http://schemas.microsoft.com/office/drawing/2014/main" val="2256589725"/>
                    </a:ext>
                  </a:extLst>
                </a:gridCol>
                <a:gridCol w="1282753">
                  <a:extLst>
                    <a:ext uri="{9D8B030D-6E8A-4147-A177-3AD203B41FA5}">
                      <a16:colId xmlns:a16="http://schemas.microsoft.com/office/drawing/2014/main" val="3195741169"/>
                    </a:ext>
                  </a:extLst>
                </a:gridCol>
                <a:gridCol w="1652777">
                  <a:extLst>
                    <a:ext uri="{9D8B030D-6E8A-4147-A177-3AD203B41FA5}">
                      <a16:colId xmlns:a16="http://schemas.microsoft.com/office/drawing/2014/main" val="1803334880"/>
                    </a:ext>
                  </a:extLst>
                </a:gridCol>
                <a:gridCol w="1282753">
                  <a:extLst>
                    <a:ext uri="{9D8B030D-6E8A-4147-A177-3AD203B41FA5}">
                      <a16:colId xmlns:a16="http://schemas.microsoft.com/office/drawing/2014/main" val="3231215276"/>
                    </a:ext>
                  </a:extLst>
                </a:gridCol>
              </a:tblGrid>
              <a:tr h="488523">
                <a:tc>
                  <a:txBody>
                    <a:bodyPr/>
                    <a:lstStyle/>
                    <a:p>
                      <a:pPr algn="ctr" fontAlgn="ctr">
                        <a:spcBef>
                          <a:spcPts val="0"/>
                        </a:spcBef>
                        <a:spcAft>
                          <a:spcPts val="0"/>
                        </a:spcAft>
                      </a:pPr>
                      <a:r>
                        <a:rPr lang="en-US" sz="1800" u="none" strike="noStrike" dirty="0">
                          <a:effectLst/>
                        </a:rPr>
                        <a:t>Package </a:t>
                      </a:r>
                      <a:r>
                        <a:rPr lang="en-US" altLang="zh-CN" sz="1800" u="none" strike="noStrike" dirty="0">
                          <a:effectLst/>
                        </a:rPr>
                        <a:t>Name</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Version</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#AV Engines</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Family</a:t>
                      </a:r>
                      <a:endParaRPr lang="en-US" altLang="zh-CN" sz="32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3127718770"/>
                  </a:ext>
                </a:extLst>
              </a:tr>
              <a:tr h="394623">
                <a:tc>
                  <a:txBody>
                    <a:bodyPr/>
                    <a:lstStyle/>
                    <a:p>
                      <a:pPr marL="144000" algn="l" fontAlgn="ctr">
                        <a:spcBef>
                          <a:spcPts val="0"/>
                        </a:spcBef>
                        <a:spcAft>
                          <a:spcPts val="0"/>
                        </a:spcAft>
                      </a:pPr>
                      <a:r>
                        <a:rPr lang="en-US" sz="1800" u="none" strike="noStrike" dirty="0" err="1">
                          <a:effectLst/>
                        </a:rPr>
                        <a:t>yyc.app.web</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3.4.1</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20</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err="1">
                          <a:effectLst/>
                        </a:rPr>
                        <a:t>boogr</a:t>
                      </a:r>
                      <a:endParaRPr lang="en-US" altLang="zh-CN" sz="32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1958391352"/>
                  </a:ext>
                </a:extLst>
              </a:tr>
              <a:tr h="394623">
                <a:tc>
                  <a:txBody>
                    <a:bodyPr/>
                    <a:lstStyle/>
                    <a:p>
                      <a:pPr marL="144000" algn="l" fontAlgn="ctr">
                        <a:spcBef>
                          <a:spcPts val="0"/>
                        </a:spcBef>
                        <a:spcAft>
                          <a:spcPts val="0"/>
                        </a:spcAft>
                      </a:pPr>
                      <a:r>
                        <a:rPr lang="en-US" sz="1800" u="none" strike="noStrike" dirty="0">
                          <a:effectLst/>
                        </a:rPr>
                        <a:t>wt.nc</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a:effectLst/>
                        </a:rPr>
                        <a:t>2.4</a:t>
                      </a:r>
                      <a:endParaRPr lang="en-US" altLang="zh-CN" sz="3200" b="0" i="0" u="none" strike="noStrike">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18</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a:effectLst/>
                        </a:rPr>
                        <a:t>-</a:t>
                      </a:r>
                      <a:endParaRPr lang="en-US" altLang="zh-CN" sz="3200" b="0" i="0" u="none" strike="noStrike">
                        <a:effectLst/>
                        <a:latin typeface="Arial" panose="020B0604020202020204" pitchFamily="34" charset="0"/>
                      </a:endParaRPr>
                    </a:p>
                  </a:txBody>
                  <a:tcPr marL="6350" marR="6350" marT="6350" marB="0" anchor="ctr"/>
                </a:tc>
                <a:extLst>
                  <a:ext uri="{0D108BD9-81ED-4DB2-BD59-A6C34878D82A}">
                    <a16:rowId xmlns:a16="http://schemas.microsoft.com/office/drawing/2014/main" val="1720681197"/>
                  </a:ext>
                </a:extLst>
              </a:tr>
              <a:tr h="394623">
                <a:tc>
                  <a:txBody>
                    <a:bodyPr/>
                    <a:lstStyle/>
                    <a:p>
                      <a:pPr marL="144000" algn="l" fontAlgn="ctr">
                        <a:spcBef>
                          <a:spcPts val="0"/>
                        </a:spcBef>
                        <a:spcAft>
                          <a:spcPts val="0"/>
                        </a:spcAft>
                      </a:pPr>
                      <a:r>
                        <a:rPr lang="en-US" sz="1800" u="none" strike="noStrike" dirty="0" err="1">
                          <a:effectLst/>
                        </a:rPr>
                        <a:t>com.pkrss.pkstock</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a:effectLst/>
                        </a:rPr>
                        <a:t>1.01</a:t>
                      </a:r>
                      <a:endParaRPr lang="en-US" altLang="zh-CN" sz="3200" b="0" i="0" u="none" strike="noStrike">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17</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err="1">
                          <a:effectLst/>
                        </a:rPr>
                        <a:t>cnzz</a:t>
                      </a:r>
                      <a:endParaRPr lang="en-US" altLang="zh-CN" sz="32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348106652"/>
                  </a:ext>
                </a:extLst>
              </a:tr>
              <a:tr h="394623">
                <a:tc>
                  <a:txBody>
                    <a:bodyPr/>
                    <a:lstStyle/>
                    <a:p>
                      <a:pPr marL="144000" algn="l" fontAlgn="ctr">
                        <a:spcBef>
                          <a:spcPts val="0"/>
                        </a:spcBef>
                        <a:spcAft>
                          <a:spcPts val="0"/>
                        </a:spcAft>
                      </a:pPr>
                      <a:r>
                        <a:rPr lang="en-US" sz="1800" u="none" strike="noStrike" dirty="0" err="1">
                          <a:effectLst/>
                        </a:rPr>
                        <a:t>org.haotan.abyl</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1</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12</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a:effectLst/>
                        </a:rPr>
                        <a:t>hypay</a:t>
                      </a:r>
                      <a:endParaRPr lang="en-US" altLang="zh-CN" sz="3200" b="0" i="0" u="none" strike="noStrike">
                        <a:effectLst/>
                        <a:latin typeface="Arial" panose="020B0604020202020204" pitchFamily="34" charset="0"/>
                      </a:endParaRPr>
                    </a:p>
                  </a:txBody>
                  <a:tcPr marL="6350" marR="6350" marT="6350" marB="0" anchor="ctr"/>
                </a:tc>
                <a:extLst>
                  <a:ext uri="{0D108BD9-81ED-4DB2-BD59-A6C34878D82A}">
                    <a16:rowId xmlns:a16="http://schemas.microsoft.com/office/drawing/2014/main" val="3186289536"/>
                  </a:ext>
                </a:extLst>
              </a:tr>
              <a:tr h="394623">
                <a:tc>
                  <a:txBody>
                    <a:bodyPr/>
                    <a:lstStyle/>
                    <a:p>
                      <a:pPr marL="144000" algn="l" fontAlgn="ctr">
                        <a:spcBef>
                          <a:spcPts val="0"/>
                        </a:spcBef>
                        <a:spcAft>
                          <a:spcPts val="0"/>
                        </a:spcAft>
                      </a:pPr>
                      <a:r>
                        <a:rPr lang="en-US" sz="1800" u="none" strike="noStrike" dirty="0">
                          <a:effectLst/>
                        </a:rPr>
                        <a:t>com.hulk.example.xinpuj190303</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1</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12</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err="1">
                          <a:effectLst/>
                        </a:rPr>
                        <a:t>jiagu</a:t>
                      </a:r>
                      <a:endParaRPr lang="en-US" altLang="zh-CN" sz="32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3927876717"/>
                  </a:ext>
                </a:extLst>
              </a:tr>
              <a:tr h="394623">
                <a:tc>
                  <a:txBody>
                    <a:bodyPr/>
                    <a:lstStyle/>
                    <a:p>
                      <a:pPr marL="144000" algn="l" fontAlgn="ctr">
                        <a:spcBef>
                          <a:spcPts val="0"/>
                        </a:spcBef>
                        <a:spcAft>
                          <a:spcPts val="0"/>
                        </a:spcAft>
                      </a:pPr>
                      <a:r>
                        <a:rPr lang="en-US" sz="1800" u="none" strike="noStrike" dirty="0">
                          <a:effectLst/>
                        </a:rPr>
                        <a:t>com.rb.android.XPJ04</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1</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11</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a:t>
                      </a:r>
                      <a:endParaRPr lang="en-US" altLang="zh-CN" sz="32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3265852657"/>
                  </a:ext>
                </a:extLst>
              </a:tr>
              <a:tr h="394623">
                <a:tc>
                  <a:txBody>
                    <a:bodyPr/>
                    <a:lstStyle/>
                    <a:p>
                      <a:pPr marL="144000" algn="l" fontAlgn="ctr">
                        <a:spcBef>
                          <a:spcPts val="0"/>
                        </a:spcBef>
                        <a:spcAft>
                          <a:spcPts val="0"/>
                        </a:spcAft>
                      </a:pPr>
                      <a:r>
                        <a:rPr lang="en-US" sz="1800" u="none" strike="noStrike" dirty="0">
                          <a:effectLst/>
                        </a:rPr>
                        <a:t>com.pack.hongbaoshi824</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2</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11</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err="1">
                          <a:effectLst/>
                        </a:rPr>
                        <a:t>jiagu</a:t>
                      </a:r>
                      <a:endParaRPr lang="en-US" altLang="zh-CN" sz="32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3685874767"/>
                  </a:ext>
                </a:extLst>
              </a:tr>
            </a:tbl>
          </a:graphicData>
        </a:graphic>
      </p:graphicFrame>
      <p:sp>
        <p:nvSpPr>
          <p:cNvPr id="3" name="矩形 2">
            <a:extLst>
              <a:ext uri="{FF2B5EF4-FFF2-40B4-BE49-F238E27FC236}">
                <a16:creationId xmlns:a16="http://schemas.microsoft.com/office/drawing/2014/main" id="{5E1769AD-ACB5-4C4C-96C5-680B8E788D0B}"/>
              </a:ext>
            </a:extLst>
          </p:cNvPr>
          <p:cNvSpPr/>
          <p:nvPr/>
        </p:nvSpPr>
        <p:spPr>
          <a:xfrm>
            <a:off x="1927053" y="2610293"/>
            <a:ext cx="8337892" cy="372140"/>
          </a:xfrm>
          <a:prstGeom prst="rect">
            <a:avLst/>
          </a:prstGeom>
          <a:noFill/>
          <a:ln w="190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389C420C-1FF2-4B73-B7AF-319332699FDC}"/>
              </a:ext>
            </a:extLst>
          </p:cNvPr>
          <p:cNvSpPr txBox="1"/>
          <p:nvPr/>
        </p:nvSpPr>
        <p:spPr>
          <a:xfrm>
            <a:off x="1768597" y="1690946"/>
            <a:ext cx="8654805" cy="400110"/>
          </a:xfrm>
          <a:prstGeom prst="rect">
            <a:avLst/>
          </a:prstGeom>
          <a:noFill/>
        </p:spPr>
        <p:txBody>
          <a:bodyPr wrap="none" rtlCol="0">
            <a:spAutoFit/>
          </a:bodyPr>
          <a:lstStyle/>
          <a:p>
            <a:r>
              <a:rPr lang="en-US" altLang="zh-CN" sz="2000" dirty="0"/>
              <a:t>We used VirusTotal to detect malwares, and AVClass to assign their family.</a:t>
            </a:r>
            <a:endParaRPr lang="zh-CN" altLang="en-US" sz="2000" dirty="0"/>
          </a:p>
        </p:txBody>
      </p:sp>
      <p:sp>
        <p:nvSpPr>
          <p:cNvPr id="9" name="文本框 8">
            <a:extLst>
              <a:ext uri="{FF2B5EF4-FFF2-40B4-BE49-F238E27FC236}">
                <a16:creationId xmlns:a16="http://schemas.microsoft.com/office/drawing/2014/main" id="{8BDA44B6-948B-4268-8074-54A08585DD7B}"/>
              </a:ext>
            </a:extLst>
          </p:cNvPr>
          <p:cNvSpPr txBox="1"/>
          <p:nvPr/>
        </p:nvSpPr>
        <p:spPr>
          <a:xfrm>
            <a:off x="1927053" y="5628719"/>
            <a:ext cx="8337892"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CN" dirty="0">
                <a:solidFill>
                  <a:srgbClr val="000000"/>
                </a:solidFill>
              </a:rPr>
              <a:t>Some gambling apps are malwares, but the percentage is not high</a:t>
            </a:r>
            <a:endParaRPr lang="zh-CN" altLang="en-US" dirty="0"/>
          </a:p>
        </p:txBody>
      </p:sp>
    </p:spTree>
    <p:extLst>
      <p:ext uri="{BB962C8B-B14F-4D97-AF65-F5344CB8AC3E}">
        <p14:creationId xmlns:p14="http://schemas.microsoft.com/office/powerpoint/2010/main" val="128795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758940"/>
            <a:ext cx="4687052"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3. Third-party Services</a:t>
            </a:r>
            <a:endParaRPr lang="zh-CN" altLang="en-US" sz="2800" dirty="0">
              <a:latin typeface="Arial Black" panose="020B0A0402010202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001F3F5D-C59F-4FA0-8D02-83B94FC7348B}"/>
              </a:ext>
            </a:extLst>
          </p:cNvPr>
          <p:cNvSpPr txBox="1"/>
          <p:nvPr/>
        </p:nvSpPr>
        <p:spPr>
          <a:xfrm>
            <a:off x="248603" y="576163"/>
            <a:ext cx="2671501" cy="338554"/>
          </a:xfrm>
          <a:prstGeom prst="rect">
            <a:avLst/>
          </a:prstGeom>
          <a:noFill/>
        </p:spPr>
        <p:txBody>
          <a:bodyPr wrap="none" rtlCol="0">
            <a:spAutoFit/>
          </a:bodyPr>
          <a:lstStyle/>
          <a:p>
            <a:r>
              <a:rPr lang="en-US" altLang="zh-CN" sz="1600" dirty="0">
                <a:latin typeface="Calibri" panose="020F0502020204030204" pitchFamily="34" charset="0"/>
                <a:cs typeface="Calibri" panose="020F0502020204030204" pitchFamily="34" charset="0"/>
              </a:rPr>
              <a:t>Characterizing Gambling Apps</a:t>
            </a:r>
            <a:endParaRPr lang="zh-CN" altLang="en-US" sz="1600" dirty="0">
              <a:latin typeface="Calibri" panose="020F0502020204030204" pitchFamily="34" charset="0"/>
              <a:cs typeface="Calibri" panose="020F0502020204030204" pitchFamily="34" charset="0"/>
            </a:endParaRPr>
          </a:p>
        </p:txBody>
      </p:sp>
      <p:sp>
        <p:nvSpPr>
          <p:cNvPr id="61" name="文本框 60">
            <a:extLst>
              <a:ext uri="{FF2B5EF4-FFF2-40B4-BE49-F238E27FC236}">
                <a16:creationId xmlns:a16="http://schemas.microsoft.com/office/drawing/2014/main" id="{324D8CB1-6464-47A9-91D8-73251A1CF268}"/>
              </a:ext>
            </a:extLst>
          </p:cNvPr>
          <p:cNvSpPr txBox="1"/>
          <p:nvPr/>
        </p:nvSpPr>
        <p:spPr>
          <a:xfrm>
            <a:off x="248601" y="1229281"/>
            <a:ext cx="11270299" cy="461665"/>
          </a:xfrm>
          <a:prstGeom prst="rect">
            <a:avLst/>
          </a:prstGeom>
          <a:noFill/>
        </p:spPr>
        <p:txBody>
          <a:bodyPr wrap="square">
            <a:spAutoFit/>
          </a:bodyPr>
          <a:lstStyle/>
          <a:p>
            <a:r>
              <a:rPr lang="en-US" altLang="zh-CN" sz="2400" b="1" dirty="0">
                <a:solidFill>
                  <a:srgbClr val="013A89"/>
                </a:solidFill>
                <a:latin typeface="Calibri" panose="020F0502020204030204" pitchFamily="34" charset="0"/>
                <a:cs typeface="Calibri" panose="020F0502020204030204" pitchFamily="34" charset="0"/>
              </a:rPr>
              <a:t>A</a:t>
            </a:r>
            <a:r>
              <a:rPr lang="en-US" altLang="zh-CN" sz="2400" b="1" i="0" dirty="0">
                <a:solidFill>
                  <a:srgbClr val="013A89"/>
                </a:solidFill>
                <a:effectLst/>
                <a:latin typeface="Calibri" panose="020F0502020204030204" pitchFamily="34" charset="0"/>
                <a:cs typeface="Calibri" panose="020F0502020204030204" pitchFamily="34" charset="0"/>
              </a:rPr>
              <a:t>bused third-party domains</a:t>
            </a:r>
            <a:endParaRPr lang="zh-CN" altLang="en-US" sz="2400" dirty="0">
              <a:solidFill>
                <a:srgbClr val="013A89"/>
              </a:solidFill>
              <a:latin typeface="Calibri" panose="020F0502020204030204" pitchFamily="34" charset="0"/>
              <a:cs typeface="Calibri" panose="020F0502020204030204" pitchFamily="34" charset="0"/>
            </a:endParaRPr>
          </a:p>
        </p:txBody>
      </p:sp>
      <p:graphicFrame>
        <p:nvGraphicFramePr>
          <p:cNvPr id="5" name="表格 4">
            <a:extLst>
              <a:ext uri="{FF2B5EF4-FFF2-40B4-BE49-F238E27FC236}">
                <a16:creationId xmlns:a16="http://schemas.microsoft.com/office/drawing/2014/main" id="{95EB758A-19BD-411A-B5AB-2CBD1BC0F011}"/>
              </a:ext>
            </a:extLst>
          </p:cNvPr>
          <p:cNvGraphicFramePr/>
          <p:nvPr>
            <p:extLst>
              <p:ext uri="{D42A27DB-BD31-4B8C-83A1-F6EECF244321}">
                <p14:modId xmlns:p14="http://schemas.microsoft.com/office/powerpoint/2010/main" val="2651593899"/>
              </p:ext>
            </p:extLst>
          </p:nvPr>
        </p:nvGraphicFramePr>
        <p:xfrm>
          <a:off x="7021963" y="1460113"/>
          <a:ext cx="3985561" cy="4075112"/>
        </p:xfrm>
        <a:graphic>
          <a:graphicData uri="http://schemas.openxmlformats.org/drawingml/2006/table">
            <a:tbl>
              <a:tblPr firstRow="1">
                <a:tableStyleId>{7DF18680-E054-41AD-8BC1-D1AEF772440D}</a:tableStyleId>
              </a:tblPr>
              <a:tblGrid>
                <a:gridCol w="2756535">
                  <a:extLst>
                    <a:ext uri="{9D8B030D-6E8A-4147-A177-3AD203B41FA5}">
                      <a16:colId xmlns:a16="http://schemas.microsoft.com/office/drawing/2014/main" val="1299359369"/>
                    </a:ext>
                  </a:extLst>
                </a:gridCol>
                <a:gridCol w="1229026">
                  <a:extLst>
                    <a:ext uri="{9D8B030D-6E8A-4147-A177-3AD203B41FA5}">
                      <a16:colId xmlns:a16="http://schemas.microsoft.com/office/drawing/2014/main" val="1740391938"/>
                    </a:ext>
                  </a:extLst>
                </a:gridCol>
              </a:tblGrid>
              <a:tr h="509389">
                <a:tc>
                  <a:txBody>
                    <a:bodyPr/>
                    <a:lstStyle/>
                    <a:p>
                      <a:pPr algn="ctr" fontAlgn="ctr">
                        <a:spcBef>
                          <a:spcPts val="0"/>
                        </a:spcBef>
                        <a:spcAft>
                          <a:spcPts val="0"/>
                        </a:spcAft>
                      </a:pPr>
                      <a:r>
                        <a:rPr lang="en-US" altLang="zh-CN" sz="1800" u="none" strike="noStrike" dirty="0">
                          <a:effectLst/>
                        </a:rPr>
                        <a:t>Third-party </a:t>
                      </a:r>
                      <a:r>
                        <a:rPr lang="en-US" sz="1800" u="none" strike="noStrike" dirty="0">
                          <a:effectLst/>
                        </a:rPr>
                        <a:t>Domain</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Apps</a:t>
                      </a:r>
                      <a:endParaRPr lang="en-US" altLang="zh-CN" sz="32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2727932977"/>
                  </a:ext>
                </a:extLst>
              </a:tr>
              <a:tr h="509389">
                <a:tc>
                  <a:txBody>
                    <a:bodyPr/>
                    <a:lstStyle/>
                    <a:p>
                      <a:pPr marL="144000" algn="l" fontAlgn="ctr">
                        <a:spcBef>
                          <a:spcPts val="0"/>
                        </a:spcBef>
                        <a:spcAft>
                          <a:spcPts val="0"/>
                        </a:spcAft>
                      </a:pPr>
                      <a:r>
                        <a:rPr lang="en-US" sz="1800" u="none" strike="noStrike" dirty="0">
                          <a:effectLst/>
                        </a:rPr>
                        <a:t>cfg.imtt.qq.com</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1269</a:t>
                      </a:r>
                      <a:endParaRPr lang="en-US" altLang="zh-CN" sz="32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3285575174"/>
                  </a:ext>
                </a:extLst>
              </a:tr>
              <a:tr h="509389">
                <a:tc>
                  <a:txBody>
                    <a:bodyPr/>
                    <a:lstStyle/>
                    <a:p>
                      <a:pPr marL="144000" algn="l" fontAlgn="ctr">
                        <a:spcBef>
                          <a:spcPts val="0"/>
                        </a:spcBef>
                        <a:spcAft>
                          <a:spcPts val="0"/>
                        </a:spcAft>
                      </a:pPr>
                      <a:r>
                        <a:rPr lang="en-US" sz="1800" u="none" strike="noStrike" dirty="0">
                          <a:effectLst/>
                        </a:rPr>
                        <a:t>log.tbs.qq.com</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1266</a:t>
                      </a:r>
                      <a:endParaRPr lang="en-US" altLang="zh-CN" sz="32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2728485672"/>
                  </a:ext>
                </a:extLst>
              </a:tr>
              <a:tr h="509389">
                <a:tc>
                  <a:txBody>
                    <a:bodyPr/>
                    <a:lstStyle/>
                    <a:p>
                      <a:pPr marL="144000" algn="l" fontAlgn="ctr">
                        <a:spcBef>
                          <a:spcPts val="0"/>
                        </a:spcBef>
                        <a:spcAft>
                          <a:spcPts val="0"/>
                        </a:spcAft>
                      </a:pPr>
                      <a:r>
                        <a:rPr lang="en-US" sz="1800" u="none" strike="noStrike" dirty="0">
                          <a:effectLst/>
                        </a:rPr>
                        <a:t>tbs.imtt.qq.com</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1048</a:t>
                      </a:r>
                      <a:endParaRPr lang="en-US" altLang="zh-CN" sz="32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2276689257"/>
                  </a:ext>
                </a:extLst>
              </a:tr>
              <a:tr h="509389">
                <a:tc>
                  <a:txBody>
                    <a:bodyPr/>
                    <a:lstStyle/>
                    <a:p>
                      <a:pPr marL="144000" algn="l" fontAlgn="ctr">
                        <a:spcBef>
                          <a:spcPts val="0"/>
                        </a:spcBef>
                        <a:spcAft>
                          <a:spcPts val="0"/>
                        </a:spcAft>
                      </a:pPr>
                      <a:r>
                        <a:rPr lang="en-US" sz="1800" u="none" strike="noStrike" dirty="0">
                          <a:effectLst/>
                        </a:rPr>
                        <a:t>s.jpush.cn</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923</a:t>
                      </a:r>
                      <a:endParaRPr lang="en-US" altLang="zh-CN" sz="32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2084069608"/>
                  </a:ext>
                </a:extLst>
              </a:tr>
              <a:tr h="509389">
                <a:tc>
                  <a:txBody>
                    <a:bodyPr/>
                    <a:lstStyle/>
                    <a:p>
                      <a:pPr marL="144000" algn="l" fontAlgn="ctr">
                        <a:spcBef>
                          <a:spcPts val="0"/>
                        </a:spcBef>
                        <a:spcAft>
                          <a:spcPts val="0"/>
                        </a:spcAft>
                      </a:pPr>
                      <a:r>
                        <a:rPr lang="en-US" sz="1800" u="none" strike="noStrike" dirty="0">
                          <a:effectLst/>
                        </a:rPr>
                        <a:t>ali-stats.jpush.cn</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819</a:t>
                      </a:r>
                      <a:endParaRPr lang="en-US" altLang="zh-CN" sz="32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3199804296"/>
                  </a:ext>
                </a:extLst>
              </a:tr>
              <a:tr h="509389">
                <a:tc>
                  <a:txBody>
                    <a:bodyPr/>
                    <a:lstStyle/>
                    <a:p>
                      <a:pPr marL="144000" algn="l" fontAlgn="ctr">
                        <a:spcBef>
                          <a:spcPts val="0"/>
                        </a:spcBef>
                        <a:spcAft>
                          <a:spcPts val="0"/>
                        </a:spcAft>
                      </a:pPr>
                      <a:r>
                        <a:rPr lang="en-US" sz="1800" u="none" strike="noStrike" dirty="0">
                          <a:effectLst/>
                        </a:rPr>
                        <a:t>openinstall.io</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679</a:t>
                      </a:r>
                      <a:endParaRPr lang="en-US" altLang="zh-CN" sz="32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4020513729"/>
                  </a:ext>
                </a:extLst>
              </a:tr>
              <a:tr h="509389">
                <a:tc>
                  <a:txBody>
                    <a:bodyPr/>
                    <a:lstStyle/>
                    <a:p>
                      <a:pPr marL="144000" algn="l" fontAlgn="ctr">
                        <a:spcBef>
                          <a:spcPts val="0"/>
                        </a:spcBef>
                        <a:spcAft>
                          <a:spcPts val="0"/>
                        </a:spcAft>
                      </a:pPr>
                      <a:r>
                        <a:rPr lang="en-US" sz="1800" u="none" strike="noStrike" dirty="0">
                          <a:effectLst/>
                        </a:rPr>
                        <a:t>play.googleapis.com</a:t>
                      </a:r>
                      <a:endParaRPr lang="en-US" altLang="zh-CN" sz="32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639</a:t>
                      </a:r>
                      <a:endParaRPr lang="en-US" altLang="zh-CN" sz="32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2806041696"/>
                  </a:ext>
                </a:extLst>
              </a:tr>
            </a:tbl>
          </a:graphicData>
        </a:graphic>
      </p:graphicFrame>
      <p:pic>
        <p:nvPicPr>
          <p:cNvPr id="8" name="图片 7" descr="形状&#10;&#10;低可信度描述已自动生成">
            <a:extLst>
              <a:ext uri="{FF2B5EF4-FFF2-40B4-BE49-F238E27FC236}">
                <a16:creationId xmlns:a16="http://schemas.microsoft.com/office/drawing/2014/main" id="{ED14DDA3-F6DB-4113-819F-7C3596014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456" y="2240342"/>
            <a:ext cx="950902" cy="950902"/>
          </a:xfrm>
          <a:prstGeom prst="rect">
            <a:avLst/>
          </a:prstGeom>
        </p:spPr>
      </p:pic>
      <p:pic>
        <p:nvPicPr>
          <p:cNvPr id="14" name="图片 13">
            <a:extLst>
              <a:ext uri="{FF2B5EF4-FFF2-40B4-BE49-F238E27FC236}">
                <a16:creationId xmlns:a16="http://schemas.microsoft.com/office/drawing/2014/main" id="{21172024-3338-4A8E-85FE-C74A4AEF2050}"/>
              </a:ext>
            </a:extLst>
          </p:cNvPr>
          <p:cNvPicPr>
            <a:picLocks noChangeAspect="1"/>
          </p:cNvPicPr>
          <p:nvPr/>
        </p:nvPicPr>
        <p:blipFill>
          <a:blip r:embed="rId4"/>
          <a:stretch>
            <a:fillRect/>
          </a:stretch>
        </p:blipFill>
        <p:spPr>
          <a:xfrm>
            <a:off x="633452" y="2281535"/>
            <a:ext cx="749300" cy="749300"/>
          </a:xfrm>
          <a:prstGeom prst="rect">
            <a:avLst/>
          </a:prstGeom>
        </p:spPr>
      </p:pic>
      <p:sp>
        <p:nvSpPr>
          <p:cNvPr id="15" name="文本框 14">
            <a:extLst>
              <a:ext uri="{FF2B5EF4-FFF2-40B4-BE49-F238E27FC236}">
                <a16:creationId xmlns:a16="http://schemas.microsoft.com/office/drawing/2014/main" id="{C32072F9-8274-4174-BE1F-AB7A699B0A27}"/>
              </a:ext>
            </a:extLst>
          </p:cNvPr>
          <p:cNvSpPr txBox="1"/>
          <p:nvPr/>
        </p:nvSpPr>
        <p:spPr>
          <a:xfrm>
            <a:off x="633452" y="2971837"/>
            <a:ext cx="950901" cy="523220"/>
          </a:xfrm>
          <a:prstGeom prst="rect">
            <a:avLst/>
          </a:prstGeom>
          <a:noFill/>
        </p:spPr>
        <p:txBody>
          <a:bodyPr wrap="none" rtlCol="0">
            <a:spAutoFit/>
          </a:bodyPr>
          <a:lstStyle/>
          <a:p>
            <a:pPr algn="ctr"/>
            <a:r>
              <a:rPr lang="en-US" altLang="zh-CN" sz="1400" dirty="0"/>
              <a:t>Gambling</a:t>
            </a:r>
          </a:p>
          <a:p>
            <a:pPr algn="ctr"/>
            <a:r>
              <a:rPr lang="en-US" altLang="zh-CN" sz="1400" dirty="0"/>
              <a:t>Apps</a:t>
            </a:r>
            <a:endParaRPr lang="zh-CN" altLang="en-US" sz="1400" dirty="0"/>
          </a:p>
        </p:txBody>
      </p:sp>
      <p:cxnSp>
        <p:nvCxnSpPr>
          <p:cNvPr id="16" name="直接箭头连接符 15">
            <a:extLst>
              <a:ext uri="{FF2B5EF4-FFF2-40B4-BE49-F238E27FC236}">
                <a16:creationId xmlns:a16="http://schemas.microsoft.com/office/drawing/2014/main" id="{B3CE138D-D265-4D7A-A022-F2AE46A29450}"/>
              </a:ext>
            </a:extLst>
          </p:cNvPr>
          <p:cNvCxnSpPr>
            <a:cxnSpLocks/>
            <a:endCxn id="8" idx="1"/>
          </p:cNvCxnSpPr>
          <p:nvPr/>
        </p:nvCxnSpPr>
        <p:spPr>
          <a:xfrm flipV="1">
            <a:off x="1468899" y="2715793"/>
            <a:ext cx="983557" cy="2242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17" name="图片 16" descr="图标&#10;&#10;描述已自动生成">
            <a:extLst>
              <a:ext uri="{FF2B5EF4-FFF2-40B4-BE49-F238E27FC236}">
                <a16:creationId xmlns:a16="http://schemas.microsoft.com/office/drawing/2014/main" id="{E09697B1-5781-48F3-9102-29CE486966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7988" y="2359484"/>
            <a:ext cx="647700" cy="647700"/>
          </a:xfrm>
          <a:prstGeom prst="rect">
            <a:avLst/>
          </a:prstGeom>
        </p:spPr>
      </p:pic>
      <p:sp>
        <p:nvSpPr>
          <p:cNvPr id="20" name="文本框 19">
            <a:extLst>
              <a:ext uri="{FF2B5EF4-FFF2-40B4-BE49-F238E27FC236}">
                <a16:creationId xmlns:a16="http://schemas.microsoft.com/office/drawing/2014/main" id="{38486F84-7FDC-462E-9FB2-0A6189C50242}"/>
              </a:ext>
            </a:extLst>
          </p:cNvPr>
          <p:cNvSpPr txBox="1"/>
          <p:nvPr/>
        </p:nvSpPr>
        <p:spPr>
          <a:xfrm>
            <a:off x="4473249" y="2998986"/>
            <a:ext cx="891591" cy="523220"/>
          </a:xfrm>
          <a:prstGeom prst="rect">
            <a:avLst/>
          </a:prstGeom>
          <a:noFill/>
        </p:spPr>
        <p:txBody>
          <a:bodyPr wrap="none" rtlCol="0">
            <a:spAutoFit/>
          </a:bodyPr>
          <a:lstStyle/>
          <a:p>
            <a:pPr algn="ctr"/>
            <a:r>
              <a:rPr lang="en-US" altLang="zh-CN" sz="1400" dirty="0"/>
              <a:t>Domains</a:t>
            </a:r>
          </a:p>
          <a:p>
            <a:pPr algn="ctr"/>
            <a:r>
              <a:rPr lang="en-US" altLang="zh-CN" sz="1400" dirty="0"/>
              <a:t>Filtering</a:t>
            </a:r>
            <a:endParaRPr lang="zh-CN" altLang="en-US" sz="1400" dirty="0"/>
          </a:p>
        </p:txBody>
      </p:sp>
      <p:sp>
        <p:nvSpPr>
          <p:cNvPr id="22" name="文本框 21">
            <a:extLst>
              <a:ext uri="{FF2B5EF4-FFF2-40B4-BE49-F238E27FC236}">
                <a16:creationId xmlns:a16="http://schemas.microsoft.com/office/drawing/2014/main" id="{08938806-2F9B-4FB8-8361-6B1DB3576155}"/>
              </a:ext>
            </a:extLst>
          </p:cNvPr>
          <p:cNvSpPr txBox="1"/>
          <p:nvPr/>
        </p:nvSpPr>
        <p:spPr>
          <a:xfrm>
            <a:off x="4361953" y="5031110"/>
            <a:ext cx="1147235" cy="523220"/>
          </a:xfrm>
          <a:prstGeom prst="rect">
            <a:avLst/>
          </a:prstGeom>
          <a:noFill/>
        </p:spPr>
        <p:txBody>
          <a:bodyPr wrap="square" rtlCol="0">
            <a:spAutoFit/>
          </a:bodyPr>
          <a:lstStyle/>
          <a:p>
            <a:pPr algn="ctr"/>
            <a:r>
              <a:rPr lang="en-US" altLang="zh-CN" sz="1400" dirty="0"/>
              <a:t>Third-party domain list</a:t>
            </a:r>
            <a:endParaRPr lang="zh-CN" altLang="en-US" sz="1400" dirty="0"/>
          </a:p>
        </p:txBody>
      </p:sp>
      <p:pic>
        <p:nvPicPr>
          <p:cNvPr id="24" name="图片 23" descr="形状&#10;&#10;低可信度描述已自动生成">
            <a:extLst>
              <a:ext uri="{FF2B5EF4-FFF2-40B4-BE49-F238E27FC236}">
                <a16:creationId xmlns:a16="http://schemas.microsoft.com/office/drawing/2014/main" id="{B5C4A5CA-AB1E-48AE-BCD8-57EBD0C33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927" y="4233766"/>
            <a:ext cx="950902" cy="950902"/>
          </a:xfrm>
          <a:prstGeom prst="rect">
            <a:avLst/>
          </a:prstGeom>
        </p:spPr>
      </p:pic>
      <p:pic>
        <p:nvPicPr>
          <p:cNvPr id="13" name="图片 12" descr="图标&#10;&#10;描述已自动生成">
            <a:extLst>
              <a:ext uri="{FF2B5EF4-FFF2-40B4-BE49-F238E27FC236}">
                <a16:creationId xmlns:a16="http://schemas.microsoft.com/office/drawing/2014/main" id="{07F05A1C-0531-4F0A-BC96-C39EEB6FCA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89025" y="4091208"/>
            <a:ext cx="647700" cy="647700"/>
          </a:xfrm>
          <a:prstGeom prst="rect">
            <a:avLst/>
          </a:prstGeom>
        </p:spPr>
      </p:pic>
      <p:cxnSp>
        <p:nvCxnSpPr>
          <p:cNvPr id="28" name="直接箭头连接符 27">
            <a:extLst>
              <a:ext uri="{FF2B5EF4-FFF2-40B4-BE49-F238E27FC236}">
                <a16:creationId xmlns:a16="http://schemas.microsoft.com/office/drawing/2014/main" id="{57CEE1C4-AFF1-4FE0-960D-8624C6811685}"/>
              </a:ext>
            </a:extLst>
          </p:cNvPr>
          <p:cNvCxnSpPr>
            <a:cxnSpLocks/>
          </p:cNvCxnSpPr>
          <p:nvPr/>
        </p:nvCxnSpPr>
        <p:spPr>
          <a:xfrm>
            <a:off x="3418391" y="2738215"/>
            <a:ext cx="1054858"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直接箭头连接符 28">
            <a:extLst>
              <a:ext uri="{FF2B5EF4-FFF2-40B4-BE49-F238E27FC236}">
                <a16:creationId xmlns:a16="http://schemas.microsoft.com/office/drawing/2014/main" id="{5B7711F4-2895-4E40-AB32-9E4EAAFDE5F0}"/>
              </a:ext>
            </a:extLst>
          </p:cNvPr>
          <p:cNvCxnSpPr>
            <a:cxnSpLocks/>
          </p:cNvCxnSpPr>
          <p:nvPr/>
        </p:nvCxnSpPr>
        <p:spPr>
          <a:xfrm>
            <a:off x="5245688" y="2738215"/>
            <a:ext cx="1398180"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5" name="文本框 34">
            <a:extLst>
              <a:ext uri="{FF2B5EF4-FFF2-40B4-BE49-F238E27FC236}">
                <a16:creationId xmlns:a16="http://schemas.microsoft.com/office/drawing/2014/main" id="{1C7940F7-B61E-4505-A636-A3B4B0259315}"/>
              </a:ext>
            </a:extLst>
          </p:cNvPr>
          <p:cNvSpPr txBox="1"/>
          <p:nvPr/>
        </p:nvSpPr>
        <p:spPr>
          <a:xfrm>
            <a:off x="1927053" y="5721319"/>
            <a:ext cx="8337892"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CN" dirty="0"/>
              <a:t>Many development services are abused by</a:t>
            </a:r>
            <a:r>
              <a:rPr lang="en-US" altLang="zh-CN" dirty="0">
                <a:solidFill>
                  <a:srgbClr val="000000"/>
                </a:solidFill>
              </a:rPr>
              <a:t> gambling apps</a:t>
            </a:r>
            <a:endParaRPr lang="zh-CN" altLang="en-US" dirty="0"/>
          </a:p>
        </p:txBody>
      </p:sp>
      <p:sp>
        <p:nvSpPr>
          <p:cNvPr id="36" name="文本框 35">
            <a:extLst>
              <a:ext uri="{FF2B5EF4-FFF2-40B4-BE49-F238E27FC236}">
                <a16:creationId xmlns:a16="http://schemas.microsoft.com/office/drawing/2014/main" id="{F79647E2-F08C-4272-94D4-0E183DFBD485}"/>
              </a:ext>
            </a:extLst>
          </p:cNvPr>
          <p:cNvSpPr txBox="1"/>
          <p:nvPr/>
        </p:nvSpPr>
        <p:spPr>
          <a:xfrm>
            <a:off x="2469037" y="2998986"/>
            <a:ext cx="891591" cy="307777"/>
          </a:xfrm>
          <a:prstGeom prst="rect">
            <a:avLst/>
          </a:prstGeom>
          <a:noFill/>
        </p:spPr>
        <p:txBody>
          <a:bodyPr wrap="none" rtlCol="0">
            <a:spAutoFit/>
          </a:bodyPr>
          <a:lstStyle/>
          <a:p>
            <a:pPr algn="ctr"/>
            <a:r>
              <a:rPr lang="en-US" altLang="zh-CN" sz="1400" dirty="0"/>
              <a:t>Domains</a:t>
            </a:r>
          </a:p>
        </p:txBody>
      </p:sp>
      <p:cxnSp>
        <p:nvCxnSpPr>
          <p:cNvPr id="37" name="直接箭头连接符 36">
            <a:extLst>
              <a:ext uri="{FF2B5EF4-FFF2-40B4-BE49-F238E27FC236}">
                <a16:creationId xmlns:a16="http://schemas.microsoft.com/office/drawing/2014/main" id="{118A097E-6CA6-42CC-BC3D-E48539D74378}"/>
              </a:ext>
            </a:extLst>
          </p:cNvPr>
          <p:cNvCxnSpPr>
            <a:cxnSpLocks/>
            <a:endCxn id="20" idx="2"/>
          </p:cNvCxnSpPr>
          <p:nvPr/>
        </p:nvCxnSpPr>
        <p:spPr>
          <a:xfrm flipV="1">
            <a:off x="4919045" y="3522206"/>
            <a:ext cx="0" cy="641851"/>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882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par>
                          <p:cTn id="33" fill="hold">
                            <p:stCondLst>
                              <p:cond delay="1500"/>
                            </p:stCondLst>
                            <p:childTnLst>
                              <p:par>
                                <p:cTn id="34" presetID="22" presetClass="entr" presetSubtype="4"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500"/>
                                        <p:tgtEl>
                                          <p:spTgt spid="28"/>
                                        </p:tgtEl>
                                      </p:cBhvr>
                                    </p:animEffect>
                                  </p:childTnLst>
                                </p:cTn>
                              </p:par>
                            </p:childTnLst>
                          </p:cTn>
                        </p:par>
                        <p:par>
                          <p:cTn id="37" fill="hold">
                            <p:stCondLst>
                              <p:cond delay="2000"/>
                            </p:stCondLst>
                            <p:childTnLst>
                              <p:par>
                                <p:cTn id="38" presetID="22" presetClass="entr" presetSubtype="4"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par>
                                <p:cTn id="44" presetID="22" presetClass="entr" presetSubtype="4"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down)">
                                      <p:cBhvr>
                                        <p:cTn id="46" dur="500"/>
                                        <p:tgtEl>
                                          <p:spTgt spid="37"/>
                                        </p:tgtEl>
                                      </p:cBhvr>
                                    </p:animEffect>
                                  </p:childTnLst>
                                </p:cTn>
                              </p:par>
                            </p:childTnLst>
                          </p:cTn>
                        </p:par>
                        <p:par>
                          <p:cTn id="47" fill="hold">
                            <p:stCondLst>
                              <p:cond delay="2500"/>
                            </p:stCondLst>
                            <p:childTnLst>
                              <p:par>
                                <p:cTn id="48" presetID="22" presetClass="entr" presetSubtype="4" fill="hold"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down)">
                                      <p:cBhvr>
                                        <p:cTn id="50" dur="500"/>
                                        <p:tgtEl>
                                          <p:spTgt spid="29"/>
                                        </p:tgtEl>
                                      </p:cBhvr>
                                    </p:animEffect>
                                  </p:childTnLst>
                                </p:cTn>
                              </p:par>
                            </p:childTnLst>
                          </p:cTn>
                        </p:par>
                        <p:par>
                          <p:cTn id="51" fill="hold">
                            <p:stCondLst>
                              <p:cond delay="3000"/>
                            </p:stCondLst>
                            <p:childTnLst>
                              <p:par>
                                <p:cTn id="52" presetID="22" presetClass="entr" presetSubtype="4"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down)">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down)">
                                      <p:cBhvr>
                                        <p:cTn id="5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2" grpId="0"/>
      <p:bldP spid="35" grpId="0" animBg="1"/>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653107"/>
            <a:ext cx="4487767"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Illegal Gambling Apps</a:t>
            </a:r>
            <a:endParaRPr lang="zh-CN" altLang="en-US" sz="2800" dirty="0">
              <a:latin typeface="Arial Black" panose="020B0A04020102020204" pitchFamily="34" charset="0"/>
              <a:cs typeface="Calibri" panose="020F0502020204030204" pitchFamily="34" charset="0"/>
            </a:endParaRPr>
          </a:p>
        </p:txBody>
      </p:sp>
      <p:pic>
        <p:nvPicPr>
          <p:cNvPr id="7" name="图片 6" descr="地图&#10;&#10;描述已自动生成">
            <a:extLst>
              <a:ext uri="{FF2B5EF4-FFF2-40B4-BE49-F238E27FC236}">
                <a16:creationId xmlns:a16="http://schemas.microsoft.com/office/drawing/2014/main" id="{F7961E73-3A3D-4506-B618-831D93FDD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333" y="1286385"/>
            <a:ext cx="9313333" cy="4872344"/>
          </a:xfrm>
          <a:prstGeom prst="rect">
            <a:avLst/>
          </a:prstGeom>
        </p:spPr>
      </p:pic>
      <p:sp>
        <p:nvSpPr>
          <p:cNvPr id="8" name="文本框 7">
            <a:extLst>
              <a:ext uri="{FF2B5EF4-FFF2-40B4-BE49-F238E27FC236}">
                <a16:creationId xmlns:a16="http://schemas.microsoft.com/office/drawing/2014/main" id="{60FA86B8-455C-4555-80AC-3E05660807DD}"/>
              </a:ext>
            </a:extLst>
          </p:cNvPr>
          <p:cNvSpPr txBox="1"/>
          <p:nvPr/>
        </p:nvSpPr>
        <p:spPr>
          <a:xfrm>
            <a:off x="1439333" y="6158729"/>
            <a:ext cx="5915775" cy="215444"/>
          </a:xfrm>
          <a:prstGeom prst="rect">
            <a:avLst/>
          </a:prstGeom>
          <a:noFill/>
        </p:spPr>
        <p:txBody>
          <a:bodyPr wrap="square" rtlCol="0">
            <a:spAutoFit/>
          </a:bodyPr>
          <a:lstStyle/>
          <a:p>
            <a:r>
              <a:rPr lang="zh-CN" altLang="en-US" sz="800" dirty="0"/>
              <a:t>* </a:t>
            </a:r>
            <a:r>
              <a:rPr lang="en-US" altLang="zh-CN" sz="800" b="1" i="0" cap="all" dirty="0">
                <a:solidFill>
                  <a:srgbClr val="000000"/>
                </a:solidFill>
                <a:effectLst/>
              </a:rPr>
              <a:t>WHERE IS ONLINE GAMBLING LEGAL IN 2021? </a:t>
            </a:r>
            <a:r>
              <a:rPr lang="en-US" altLang="zh-CN" sz="800" dirty="0"/>
              <a:t>https://slotegrator.pro/gambling_blog/where-online-gambling-is-legal.html</a:t>
            </a:r>
            <a:endParaRPr lang="zh-CN" altLang="en-US" sz="800" dirty="0"/>
          </a:p>
        </p:txBody>
      </p:sp>
      <p:sp>
        <p:nvSpPr>
          <p:cNvPr id="3" name="文本框 2">
            <a:extLst>
              <a:ext uri="{FF2B5EF4-FFF2-40B4-BE49-F238E27FC236}">
                <a16:creationId xmlns:a16="http://schemas.microsoft.com/office/drawing/2014/main" id="{857E2212-F40E-425D-A509-F2FE285659B6}"/>
              </a:ext>
            </a:extLst>
          </p:cNvPr>
          <p:cNvSpPr txBox="1"/>
          <p:nvPr/>
        </p:nvSpPr>
        <p:spPr>
          <a:xfrm>
            <a:off x="3227265" y="5789397"/>
            <a:ext cx="5737468"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ltLang="zh-CN" dirty="0"/>
              <a:t>In most countries gambling are under strict regulations</a:t>
            </a:r>
            <a:endParaRPr lang="zh-CN" altLang="en-US" dirty="0"/>
          </a:p>
        </p:txBody>
      </p:sp>
    </p:spTree>
    <p:extLst>
      <p:ext uri="{BB962C8B-B14F-4D97-AF65-F5344CB8AC3E}">
        <p14:creationId xmlns:p14="http://schemas.microsoft.com/office/powerpoint/2010/main" val="240597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758940"/>
            <a:ext cx="4687052"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3. Third-party Services</a:t>
            </a:r>
            <a:endParaRPr lang="zh-CN" altLang="en-US" sz="2800" dirty="0">
              <a:latin typeface="Arial Black" panose="020B0A0402010202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001F3F5D-C59F-4FA0-8D02-83B94FC7348B}"/>
              </a:ext>
            </a:extLst>
          </p:cNvPr>
          <p:cNvSpPr txBox="1"/>
          <p:nvPr/>
        </p:nvSpPr>
        <p:spPr>
          <a:xfrm>
            <a:off x="248603" y="576163"/>
            <a:ext cx="2671501" cy="338554"/>
          </a:xfrm>
          <a:prstGeom prst="rect">
            <a:avLst/>
          </a:prstGeom>
          <a:noFill/>
        </p:spPr>
        <p:txBody>
          <a:bodyPr wrap="none" rtlCol="0">
            <a:spAutoFit/>
          </a:bodyPr>
          <a:lstStyle/>
          <a:p>
            <a:r>
              <a:rPr lang="en-US" altLang="zh-CN" sz="1600" dirty="0">
                <a:latin typeface="Calibri" panose="020F0502020204030204" pitchFamily="34" charset="0"/>
                <a:cs typeface="Calibri" panose="020F0502020204030204" pitchFamily="34" charset="0"/>
              </a:rPr>
              <a:t>Characterizing Gambling Apps</a:t>
            </a:r>
            <a:endParaRPr lang="zh-CN" altLang="en-US" sz="1600" dirty="0">
              <a:latin typeface="Calibri" panose="020F0502020204030204" pitchFamily="34" charset="0"/>
              <a:cs typeface="Calibri" panose="020F0502020204030204" pitchFamily="34" charset="0"/>
            </a:endParaRPr>
          </a:p>
        </p:txBody>
      </p:sp>
      <p:sp>
        <p:nvSpPr>
          <p:cNvPr id="61" name="文本框 60">
            <a:extLst>
              <a:ext uri="{FF2B5EF4-FFF2-40B4-BE49-F238E27FC236}">
                <a16:creationId xmlns:a16="http://schemas.microsoft.com/office/drawing/2014/main" id="{324D8CB1-6464-47A9-91D8-73251A1CF268}"/>
              </a:ext>
            </a:extLst>
          </p:cNvPr>
          <p:cNvSpPr txBox="1"/>
          <p:nvPr/>
        </p:nvSpPr>
        <p:spPr>
          <a:xfrm>
            <a:off x="248601" y="1229281"/>
            <a:ext cx="11270299" cy="461665"/>
          </a:xfrm>
          <a:prstGeom prst="rect">
            <a:avLst/>
          </a:prstGeom>
          <a:noFill/>
        </p:spPr>
        <p:txBody>
          <a:bodyPr wrap="square">
            <a:spAutoFit/>
          </a:bodyPr>
          <a:lstStyle/>
          <a:p>
            <a:r>
              <a:rPr lang="en-US" altLang="zh-CN" sz="2400" b="1" i="0" dirty="0">
                <a:solidFill>
                  <a:srgbClr val="013A89"/>
                </a:solidFill>
                <a:effectLst/>
                <a:latin typeface="Calibri" panose="020F0502020204030204" pitchFamily="34" charset="0"/>
                <a:cs typeface="Calibri" panose="020F0502020204030204" pitchFamily="34" charset="0"/>
              </a:rPr>
              <a:t>Abused third-party libraries</a:t>
            </a:r>
            <a:endParaRPr lang="zh-CN" altLang="en-US" sz="2400" dirty="0">
              <a:solidFill>
                <a:srgbClr val="013A89"/>
              </a:solidFill>
              <a:latin typeface="Calibri" panose="020F0502020204030204" pitchFamily="34" charset="0"/>
              <a:cs typeface="Calibri" panose="020F0502020204030204" pitchFamily="34" charset="0"/>
            </a:endParaRPr>
          </a:p>
        </p:txBody>
      </p:sp>
      <p:graphicFrame>
        <p:nvGraphicFramePr>
          <p:cNvPr id="6" name="表格 5">
            <a:extLst>
              <a:ext uri="{FF2B5EF4-FFF2-40B4-BE49-F238E27FC236}">
                <a16:creationId xmlns:a16="http://schemas.microsoft.com/office/drawing/2014/main" id="{6C382AD4-CCBF-4CE6-A888-57680AB79949}"/>
              </a:ext>
            </a:extLst>
          </p:cNvPr>
          <p:cNvGraphicFramePr/>
          <p:nvPr>
            <p:extLst>
              <p:ext uri="{D42A27DB-BD31-4B8C-83A1-F6EECF244321}">
                <p14:modId xmlns:p14="http://schemas.microsoft.com/office/powerpoint/2010/main" val="2525933233"/>
              </p:ext>
            </p:extLst>
          </p:nvPr>
        </p:nvGraphicFramePr>
        <p:xfrm>
          <a:off x="6299199" y="1754446"/>
          <a:ext cx="5363669" cy="3809752"/>
        </p:xfrm>
        <a:graphic>
          <a:graphicData uri="http://schemas.openxmlformats.org/drawingml/2006/table">
            <a:tbl>
              <a:tblPr firstRow="1">
                <a:tableStyleId>{7DF18680-E054-41AD-8BC1-D1AEF772440D}</a:tableStyleId>
              </a:tblPr>
              <a:tblGrid>
                <a:gridCol w="3800869">
                  <a:extLst>
                    <a:ext uri="{9D8B030D-6E8A-4147-A177-3AD203B41FA5}">
                      <a16:colId xmlns:a16="http://schemas.microsoft.com/office/drawing/2014/main" val="321971854"/>
                    </a:ext>
                  </a:extLst>
                </a:gridCol>
                <a:gridCol w="1562800">
                  <a:extLst>
                    <a:ext uri="{9D8B030D-6E8A-4147-A177-3AD203B41FA5}">
                      <a16:colId xmlns:a16="http://schemas.microsoft.com/office/drawing/2014/main" val="510192363"/>
                    </a:ext>
                  </a:extLst>
                </a:gridCol>
              </a:tblGrid>
              <a:tr h="476219">
                <a:tc>
                  <a:txBody>
                    <a:bodyPr/>
                    <a:lstStyle/>
                    <a:p>
                      <a:pPr algn="ctr" fontAlgn="ctr">
                        <a:spcBef>
                          <a:spcPts val="0"/>
                        </a:spcBef>
                        <a:spcAft>
                          <a:spcPts val="0"/>
                        </a:spcAft>
                      </a:pPr>
                      <a:r>
                        <a:rPr lang="en-US" sz="1600" u="none" strike="noStrike" dirty="0">
                          <a:effectLst/>
                        </a:rPr>
                        <a:t>Third-party Library</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Apps</a:t>
                      </a:r>
                      <a:endParaRPr lang="en-US" altLang="zh-CN" sz="28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3440596402"/>
                  </a:ext>
                </a:extLst>
              </a:tr>
              <a:tr h="476219">
                <a:tc>
                  <a:txBody>
                    <a:bodyPr/>
                    <a:lstStyle/>
                    <a:p>
                      <a:pPr marL="144000" algn="l" fontAlgn="ctr">
                        <a:spcBef>
                          <a:spcPts val="0"/>
                        </a:spcBef>
                        <a:spcAft>
                          <a:spcPts val="0"/>
                        </a:spcAft>
                      </a:pPr>
                      <a:r>
                        <a:rPr lang="en-US" sz="1600" u="none" strike="noStrike" dirty="0">
                          <a:effectLst/>
                        </a:rPr>
                        <a:t>Lokhttp3</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3853</a:t>
                      </a:r>
                      <a:endParaRPr lang="en-US" altLang="zh-CN" sz="28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539593297"/>
                  </a:ext>
                </a:extLst>
              </a:tr>
              <a:tr h="476219">
                <a:tc>
                  <a:txBody>
                    <a:bodyPr/>
                    <a:lstStyle/>
                    <a:p>
                      <a:pPr marL="144000" algn="l" fontAlgn="ctr">
                        <a:spcBef>
                          <a:spcPts val="0"/>
                        </a:spcBef>
                        <a:spcAft>
                          <a:spcPts val="0"/>
                        </a:spcAft>
                      </a:pPr>
                      <a:r>
                        <a:rPr lang="en-US" sz="1600" u="none" strike="noStrike" dirty="0" err="1">
                          <a:effectLst/>
                        </a:rPr>
                        <a:t>Lokio</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3731</a:t>
                      </a:r>
                      <a:endParaRPr lang="en-US" altLang="zh-CN" sz="28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3331188941"/>
                  </a:ext>
                </a:extLst>
              </a:tr>
              <a:tr h="476219">
                <a:tc>
                  <a:txBody>
                    <a:bodyPr/>
                    <a:lstStyle/>
                    <a:p>
                      <a:pPr marL="144000" algn="l" fontAlgn="ctr">
                        <a:spcBef>
                          <a:spcPts val="0"/>
                        </a:spcBef>
                        <a:spcAft>
                          <a:spcPts val="0"/>
                        </a:spcAft>
                      </a:pPr>
                      <a:r>
                        <a:rPr lang="en-US" sz="1600" u="none" strike="noStrike" dirty="0" err="1">
                          <a:effectLst/>
                        </a:rPr>
                        <a:t>Lcom</a:t>
                      </a:r>
                      <a:r>
                        <a:rPr lang="en-US" sz="1600" u="none" strike="noStrike" dirty="0">
                          <a:effectLst/>
                        </a:rPr>
                        <a:t>/google/</a:t>
                      </a:r>
                      <a:r>
                        <a:rPr lang="en-US" sz="1600" u="none" strike="noStrike" dirty="0" err="1">
                          <a:effectLst/>
                        </a:rPr>
                        <a:t>gson</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3396</a:t>
                      </a:r>
                      <a:endParaRPr lang="en-US" altLang="zh-CN" sz="28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3874810781"/>
                  </a:ext>
                </a:extLst>
              </a:tr>
              <a:tr h="476219">
                <a:tc>
                  <a:txBody>
                    <a:bodyPr/>
                    <a:lstStyle/>
                    <a:p>
                      <a:pPr marL="144000" algn="l" fontAlgn="ctr">
                        <a:spcBef>
                          <a:spcPts val="0"/>
                        </a:spcBef>
                        <a:spcAft>
                          <a:spcPts val="0"/>
                        </a:spcAft>
                      </a:pPr>
                      <a:r>
                        <a:rPr lang="en-US" sz="1600" u="none" strike="noStrike" dirty="0" err="1">
                          <a:effectLst/>
                        </a:rPr>
                        <a:t>Lcom</a:t>
                      </a:r>
                      <a:r>
                        <a:rPr lang="en-US" sz="1600" u="none" strike="noStrike" dirty="0">
                          <a:effectLst/>
                        </a:rPr>
                        <a:t>/</a:t>
                      </a:r>
                      <a:r>
                        <a:rPr lang="en-US" sz="1600" u="none" strike="noStrike" dirty="0" err="1">
                          <a:effectLst/>
                        </a:rPr>
                        <a:t>tencent</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2875</a:t>
                      </a:r>
                      <a:endParaRPr lang="en-US" altLang="zh-CN" sz="28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3399645675"/>
                  </a:ext>
                </a:extLst>
              </a:tr>
              <a:tr h="476219">
                <a:tc>
                  <a:txBody>
                    <a:bodyPr/>
                    <a:lstStyle/>
                    <a:p>
                      <a:pPr marL="144000" algn="l" fontAlgn="ctr">
                        <a:spcBef>
                          <a:spcPts val="0"/>
                        </a:spcBef>
                        <a:spcAft>
                          <a:spcPts val="0"/>
                        </a:spcAft>
                      </a:pPr>
                      <a:r>
                        <a:rPr lang="en-US" sz="1600" u="none" strike="noStrike" dirty="0" err="1">
                          <a:effectLst/>
                        </a:rPr>
                        <a:t>Lcom</a:t>
                      </a:r>
                      <a:r>
                        <a:rPr lang="en-US" sz="1600" u="none" strike="noStrike" dirty="0">
                          <a:effectLst/>
                        </a:rPr>
                        <a:t>/</a:t>
                      </a:r>
                      <a:r>
                        <a:rPr lang="en-US" sz="1600" u="none" strike="noStrike" dirty="0" err="1">
                          <a:effectLst/>
                        </a:rPr>
                        <a:t>bumptech</a:t>
                      </a:r>
                      <a:r>
                        <a:rPr lang="en-US" sz="1600" u="none" strike="noStrike" dirty="0">
                          <a:effectLst/>
                        </a:rPr>
                        <a:t>/glide</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2869</a:t>
                      </a:r>
                      <a:endParaRPr lang="en-US" altLang="zh-CN" sz="28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4075960197"/>
                  </a:ext>
                </a:extLst>
              </a:tr>
              <a:tr h="476219">
                <a:tc>
                  <a:txBody>
                    <a:bodyPr/>
                    <a:lstStyle/>
                    <a:p>
                      <a:pPr marL="144000" algn="l" fontAlgn="ctr">
                        <a:spcBef>
                          <a:spcPts val="0"/>
                        </a:spcBef>
                        <a:spcAft>
                          <a:spcPts val="0"/>
                        </a:spcAft>
                      </a:pPr>
                      <a:r>
                        <a:rPr lang="en-US" sz="1600" u="none" strike="noStrike" dirty="0" err="1">
                          <a:effectLst/>
                        </a:rPr>
                        <a:t>Lcn</a:t>
                      </a:r>
                      <a:r>
                        <a:rPr lang="en-US" sz="1600" u="none" strike="noStrike" dirty="0">
                          <a:effectLst/>
                        </a:rPr>
                        <a:t>/</a:t>
                      </a:r>
                      <a:r>
                        <a:rPr lang="en-US" sz="1600" u="none" strike="noStrike" dirty="0" err="1">
                          <a:effectLst/>
                        </a:rPr>
                        <a:t>jpush</a:t>
                      </a:r>
                      <a:r>
                        <a:rPr lang="en-US" sz="1600" u="none" strike="noStrike" dirty="0">
                          <a:effectLst/>
                        </a:rPr>
                        <a:t>/android</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2055</a:t>
                      </a:r>
                      <a:endParaRPr lang="en-US" altLang="zh-CN" sz="28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1883655041"/>
                  </a:ext>
                </a:extLst>
              </a:tr>
              <a:tr h="476219">
                <a:tc>
                  <a:txBody>
                    <a:bodyPr/>
                    <a:lstStyle/>
                    <a:p>
                      <a:pPr marL="144000" algn="l" fontAlgn="ctr">
                        <a:spcBef>
                          <a:spcPts val="0"/>
                        </a:spcBef>
                        <a:spcAft>
                          <a:spcPts val="0"/>
                        </a:spcAft>
                      </a:pPr>
                      <a:r>
                        <a:rPr lang="en-US" sz="1600" u="none" strike="noStrike" dirty="0" err="1">
                          <a:effectLst/>
                        </a:rPr>
                        <a:t>Lcn</a:t>
                      </a:r>
                      <a:r>
                        <a:rPr lang="en-US" sz="1600" u="none" strike="noStrike" dirty="0">
                          <a:effectLst/>
                        </a:rPr>
                        <a:t>/</a:t>
                      </a:r>
                      <a:r>
                        <a:rPr lang="en-US" sz="1600" u="none" strike="noStrike" dirty="0" err="1">
                          <a:effectLst/>
                        </a:rPr>
                        <a:t>jiguang</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2026</a:t>
                      </a:r>
                      <a:endParaRPr lang="en-US" altLang="zh-CN" sz="28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3045202816"/>
                  </a:ext>
                </a:extLst>
              </a:tr>
            </a:tbl>
          </a:graphicData>
        </a:graphic>
      </p:graphicFrame>
      <p:pic>
        <p:nvPicPr>
          <p:cNvPr id="15" name="图片 14">
            <a:extLst>
              <a:ext uri="{FF2B5EF4-FFF2-40B4-BE49-F238E27FC236}">
                <a16:creationId xmlns:a16="http://schemas.microsoft.com/office/drawing/2014/main" id="{8596A9A6-C950-4921-9BDB-7FAD6E80A439}"/>
              </a:ext>
            </a:extLst>
          </p:cNvPr>
          <p:cNvPicPr>
            <a:picLocks noChangeAspect="1"/>
          </p:cNvPicPr>
          <p:nvPr/>
        </p:nvPicPr>
        <p:blipFill>
          <a:blip r:embed="rId3"/>
          <a:stretch>
            <a:fillRect/>
          </a:stretch>
        </p:blipFill>
        <p:spPr>
          <a:xfrm>
            <a:off x="684252" y="2557660"/>
            <a:ext cx="749300" cy="749300"/>
          </a:xfrm>
          <a:prstGeom prst="rect">
            <a:avLst/>
          </a:prstGeom>
        </p:spPr>
      </p:pic>
      <p:sp>
        <p:nvSpPr>
          <p:cNvPr id="16" name="文本框 15">
            <a:extLst>
              <a:ext uri="{FF2B5EF4-FFF2-40B4-BE49-F238E27FC236}">
                <a16:creationId xmlns:a16="http://schemas.microsoft.com/office/drawing/2014/main" id="{B4D2B40D-0405-402F-B168-3F861443CFCE}"/>
              </a:ext>
            </a:extLst>
          </p:cNvPr>
          <p:cNvSpPr txBox="1"/>
          <p:nvPr/>
        </p:nvSpPr>
        <p:spPr>
          <a:xfrm>
            <a:off x="684252" y="3247962"/>
            <a:ext cx="950901" cy="523220"/>
          </a:xfrm>
          <a:prstGeom prst="rect">
            <a:avLst/>
          </a:prstGeom>
          <a:noFill/>
        </p:spPr>
        <p:txBody>
          <a:bodyPr wrap="none" rtlCol="0">
            <a:spAutoFit/>
          </a:bodyPr>
          <a:lstStyle/>
          <a:p>
            <a:pPr algn="ctr"/>
            <a:r>
              <a:rPr lang="en-US" altLang="zh-CN" sz="1400" dirty="0"/>
              <a:t>Gambling</a:t>
            </a:r>
          </a:p>
          <a:p>
            <a:pPr algn="ctr"/>
            <a:r>
              <a:rPr lang="en-US" altLang="zh-CN" sz="1400" dirty="0"/>
              <a:t>Apps</a:t>
            </a:r>
            <a:endParaRPr lang="zh-CN" altLang="en-US" sz="1400" dirty="0"/>
          </a:p>
        </p:txBody>
      </p:sp>
      <p:cxnSp>
        <p:nvCxnSpPr>
          <p:cNvPr id="17" name="直接箭头连接符 16">
            <a:extLst>
              <a:ext uri="{FF2B5EF4-FFF2-40B4-BE49-F238E27FC236}">
                <a16:creationId xmlns:a16="http://schemas.microsoft.com/office/drawing/2014/main" id="{1E3B409D-24CC-4C8D-9DB5-E6F8953F8F02}"/>
              </a:ext>
            </a:extLst>
          </p:cNvPr>
          <p:cNvCxnSpPr>
            <a:cxnSpLocks/>
          </p:cNvCxnSpPr>
          <p:nvPr/>
        </p:nvCxnSpPr>
        <p:spPr>
          <a:xfrm>
            <a:off x="1519699" y="3014340"/>
            <a:ext cx="1400405"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8" name="文本框 17">
            <a:extLst>
              <a:ext uri="{FF2B5EF4-FFF2-40B4-BE49-F238E27FC236}">
                <a16:creationId xmlns:a16="http://schemas.microsoft.com/office/drawing/2014/main" id="{B7620556-CEDE-4635-A0B9-76CD599CF513}"/>
              </a:ext>
            </a:extLst>
          </p:cNvPr>
          <p:cNvSpPr txBox="1"/>
          <p:nvPr/>
        </p:nvSpPr>
        <p:spPr>
          <a:xfrm>
            <a:off x="3028095" y="3275111"/>
            <a:ext cx="910827" cy="307777"/>
          </a:xfrm>
          <a:prstGeom prst="rect">
            <a:avLst/>
          </a:prstGeom>
          <a:noFill/>
        </p:spPr>
        <p:txBody>
          <a:bodyPr wrap="none" rtlCol="0">
            <a:spAutoFit/>
          </a:bodyPr>
          <a:lstStyle/>
          <a:p>
            <a:pPr algn="ctr"/>
            <a:r>
              <a:rPr lang="en-US" altLang="zh-CN" sz="1400" dirty="0"/>
              <a:t>LibRadar</a:t>
            </a:r>
          </a:p>
        </p:txBody>
      </p:sp>
      <p:pic>
        <p:nvPicPr>
          <p:cNvPr id="19" name="图片 18" descr="图标&#10;&#10;描述已自动生成">
            <a:extLst>
              <a:ext uri="{FF2B5EF4-FFF2-40B4-BE49-F238E27FC236}">
                <a16:creationId xmlns:a16="http://schemas.microsoft.com/office/drawing/2014/main" id="{8341F3C7-A779-4A69-8DD8-77A66789BE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9658" y="2657870"/>
            <a:ext cx="647700" cy="647700"/>
          </a:xfrm>
          <a:prstGeom prst="rect">
            <a:avLst/>
          </a:prstGeom>
        </p:spPr>
      </p:pic>
      <p:cxnSp>
        <p:nvCxnSpPr>
          <p:cNvPr id="20" name="直接箭头连接符 19">
            <a:extLst>
              <a:ext uri="{FF2B5EF4-FFF2-40B4-BE49-F238E27FC236}">
                <a16:creationId xmlns:a16="http://schemas.microsoft.com/office/drawing/2014/main" id="{92D04A35-093E-457D-BF01-62B2194ECC06}"/>
              </a:ext>
            </a:extLst>
          </p:cNvPr>
          <p:cNvCxnSpPr>
            <a:cxnSpLocks/>
          </p:cNvCxnSpPr>
          <p:nvPr/>
        </p:nvCxnSpPr>
        <p:spPr>
          <a:xfrm>
            <a:off x="4097799" y="3014340"/>
            <a:ext cx="1785951"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6" name="文本框 25">
            <a:extLst>
              <a:ext uri="{FF2B5EF4-FFF2-40B4-BE49-F238E27FC236}">
                <a16:creationId xmlns:a16="http://schemas.microsoft.com/office/drawing/2014/main" id="{1347217F-4EA0-4B6D-BD9A-FD1589C4439A}"/>
              </a:ext>
            </a:extLst>
          </p:cNvPr>
          <p:cNvSpPr txBox="1"/>
          <p:nvPr/>
        </p:nvSpPr>
        <p:spPr>
          <a:xfrm>
            <a:off x="1927053" y="5721319"/>
            <a:ext cx="8337892"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CN" dirty="0">
                <a:solidFill>
                  <a:srgbClr val="000000"/>
                </a:solidFill>
              </a:rPr>
              <a:t>Gambling apps also use many </a:t>
            </a:r>
            <a:r>
              <a:rPr lang="en-US" altLang="zh-CN" dirty="0"/>
              <a:t>development-aid libraries</a:t>
            </a:r>
            <a:endParaRPr lang="zh-CN" altLang="en-US" dirty="0"/>
          </a:p>
        </p:txBody>
      </p:sp>
    </p:spTree>
    <p:extLst>
      <p:ext uri="{BB962C8B-B14F-4D97-AF65-F5344CB8AC3E}">
        <p14:creationId xmlns:p14="http://schemas.microsoft.com/office/powerpoint/2010/main" val="266107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par>
                          <p:cTn id="23" fill="hold">
                            <p:stCondLst>
                              <p:cond delay="1000"/>
                            </p:stCondLst>
                            <p:childTnLst>
                              <p:par>
                                <p:cTn id="24" presetID="22" presetClass="entr" presetSubtype="4"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childTnLst>
                          </p:cTn>
                        </p:par>
                        <p:par>
                          <p:cTn id="27" fill="hold">
                            <p:stCondLst>
                              <p:cond delay="1500"/>
                            </p:stCondLst>
                            <p:childTnLst>
                              <p:par>
                                <p:cTn id="28" presetID="22" presetClass="entr" presetSubtype="4"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down)">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down)">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758940"/>
            <a:ext cx="4687052"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3. Third-party Services</a:t>
            </a:r>
            <a:endParaRPr lang="zh-CN" altLang="en-US" sz="2800" dirty="0">
              <a:latin typeface="Arial Black" panose="020B0A0402010202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001F3F5D-C59F-4FA0-8D02-83B94FC7348B}"/>
              </a:ext>
            </a:extLst>
          </p:cNvPr>
          <p:cNvSpPr txBox="1"/>
          <p:nvPr/>
        </p:nvSpPr>
        <p:spPr>
          <a:xfrm>
            <a:off x="248603" y="576163"/>
            <a:ext cx="2671501" cy="338554"/>
          </a:xfrm>
          <a:prstGeom prst="rect">
            <a:avLst/>
          </a:prstGeom>
          <a:noFill/>
        </p:spPr>
        <p:txBody>
          <a:bodyPr wrap="none" rtlCol="0">
            <a:spAutoFit/>
          </a:bodyPr>
          <a:lstStyle/>
          <a:p>
            <a:r>
              <a:rPr lang="en-US" altLang="zh-CN" sz="1600" dirty="0">
                <a:latin typeface="Calibri" panose="020F0502020204030204" pitchFamily="34" charset="0"/>
                <a:cs typeface="Calibri" panose="020F0502020204030204" pitchFamily="34" charset="0"/>
              </a:rPr>
              <a:t>Characterizing Gambling Apps</a:t>
            </a:r>
            <a:endParaRPr lang="zh-CN" altLang="en-US" sz="1600" dirty="0">
              <a:latin typeface="Calibri" panose="020F0502020204030204" pitchFamily="34" charset="0"/>
              <a:cs typeface="Calibri" panose="020F0502020204030204" pitchFamily="34" charset="0"/>
            </a:endParaRPr>
          </a:p>
        </p:txBody>
      </p:sp>
      <p:sp>
        <p:nvSpPr>
          <p:cNvPr id="61" name="文本框 60">
            <a:extLst>
              <a:ext uri="{FF2B5EF4-FFF2-40B4-BE49-F238E27FC236}">
                <a16:creationId xmlns:a16="http://schemas.microsoft.com/office/drawing/2014/main" id="{324D8CB1-6464-47A9-91D8-73251A1CF268}"/>
              </a:ext>
            </a:extLst>
          </p:cNvPr>
          <p:cNvSpPr txBox="1"/>
          <p:nvPr/>
        </p:nvSpPr>
        <p:spPr>
          <a:xfrm>
            <a:off x="248601" y="1229281"/>
            <a:ext cx="11270299" cy="461665"/>
          </a:xfrm>
          <a:prstGeom prst="rect">
            <a:avLst/>
          </a:prstGeom>
          <a:noFill/>
        </p:spPr>
        <p:txBody>
          <a:bodyPr wrap="square">
            <a:spAutoFit/>
          </a:bodyPr>
          <a:lstStyle/>
          <a:p>
            <a:r>
              <a:rPr lang="en-US" altLang="zh-CN" sz="2400" b="1" dirty="0">
                <a:solidFill>
                  <a:srgbClr val="013A89"/>
                </a:solidFill>
                <a:latin typeface="Calibri" panose="020F0502020204030204" pitchFamily="34" charset="0"/>
                <a:cs typeface="Calibri" panose="020F0502020204030204" pitchFamily="34" charset="0"/>
              </a:rPr>
              <a:t>A</a:t>
            </a:r>
            <a:r>
              <a:rPr lang="en-US" altLang="zh-CN" sz="2400" b="1" i="0" dirty="0">
                <a:solidFill>
                  <a:srgbClr val="013A89"/>
                </a:solidFill>
                <a:effectLst/>
                <a:latin typeface="Calibri" panose="020F0502020204030204" pitchFamily="34" charset="0"/>
                <a:cs typeface="Calibri" panose="020F0502020204030204" pitchFamily="34" charset="0"/>
              </a:rPr>
              <a:t>bused CNAMEs</a:t>
            </a:r>
            <a:endParaRPr lang="zh-CN" altLang="en-US" sz="2400" dirty="0">
              <a:solidFill>
                <a:srgbClr val="013A89"/>
              </a:solidFill>
              <a:latin typeface="Calibri" panose="020F0502020204030204" pitchFamily="34" charset="0"/>
              <a:cs typeface="Calibri" panose="020F0502020204030204" pitchFamily="34" charset="0"/>
            </a:endParaRPr>
          </a:p>
        </p:txBody>
      </p:sp>
      <p:graphicFrame>
        <p:nvGraphicFramePr>
          <p:cNvPr id="7" name="表格 6">
            <a:extLst>
              <a:ext uri="{FF2B5EF4-FFF2-40B4-BE49-F238E27FC236}">
                <a16:creationId xmlns:a16="http://schemas.microsoft.com/office/drawing/2014/main" id="{D2FF8207-6330-46FC-AED3-5BC1F5DE8F66}"/>
              </a:ext>
            </a:extLst>
          </p:cNvPr>
          <p:cNvGraphicFramePr/>
          <p:nvPr>
            <p:extLst>
              <p:ext uri="{D42A27DB-BD31-4B8C-83A1-F6EECF244321}">
                <p14:modId xmlns:p14="http://schemas.microsoft.com/office/powerpoint/2010/main" val="230189149"/>
              </p:ext>
            </p:extLst>
          </p:nvPr>
        </p:nvGraphicFramePr>
        <p:xfrm>
          <a:off x="6521450" y="1818967"/>
          <a:ext cx="4721003" cy="3809752"/>
        </p:xfrm>
        <a:graphic>
          <a:graphicData uri="http://schemas.openxmlformats.org/drawingml/2006/table">
            <a:tbl>
              <a:tblPr firstRow="1">
                <a:tableStyleId>{7DF18680-E054-41AD-8BC1-D1AEF772440D}</a:tableStyleId>
              </a:tblPr>
              <a:tblGrid>
                <a:gridCol w="2752154">
                  <a:extLst>
                    <a:ext uri="{9D8B030D-6E8A-4147-A177-3AD203B41FA5}">
                      <a16:colId xmlns:a16="http://schemas.microsoft.com/office/drawing/2014/main" val="3268488172"/>
                    </a:ext>
                  </a:extLst>
                </a:gridCol>
                <a:gridCol w="1968849">
                  <a:extLst>
                    <a:ext uri="{9D8B030D-6E8A-4147-A177-3AD203B41FA5}">
                      <a16:colId xmlns:a16="http://schemas.microsoft.com/office/drawing/2014/main" val="786480323"/>
                    </a:ext>
                  </a:extLst>
                </a:gridCol>
              </a:tblGrid>
              <a:tr h="476219">
                <a:tc>
                  <a:txBody>
                    <a:bodyPr/>
                    <a:lstStyle/>
                    <a:p>
                      <a:pPr algn="ctr" fontAlgn="ctr">
                        <a:spcBef>
                          <a:spcPts val="0"/>
                        </a:spcBef>
                        <a:spcAft>
                          <a:spcPts val="0"/>
                        </a:spcAft>
                      </a:pPr>
                      <a:r>
                        <a:rPr lang="en-US" sz="1600" u="none" strike="noStrike" dirty="0">
                          <a:effectLst/>
                        </a:rPr>
                        <a:t>CNAMEs</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Domains</a:t>
                      </a:r>
                      <a:endParaRPr lang="en-US" altLang="zh-CN" sz="28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753489536"/>
                  </a:ext>
                </a:extLst>
              </a:tr>
              <a:tr h="476219">
                <a:tc>
                  <a:txBody>
                    <a:bodyPr/>
                    <a:lstStyle/>
                    <a:p>
                      <a:pPr marL="144000" algn="l" fontAlgn="ctr">
                        <a:spcBef>
                          <a:spcPts val="0"/>
                        </a:spcBef>
                        <a:spcAft>
                          <a:spcPts val="0"/>
                        </a:spcAft>
                      </a:pPr>
                      <a:r>
                        <a:rPr lang="en-US" sz="1600" u="none" strike="noStrike" dirty="0">
                          <a:effectLst/>
                        </a:rPr>
                        <a:t>yb550.com</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1781</a:t>
                      </a:r>
                      <a:endParaRPr lang="en-US" altLang="zh-CN" sz="28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4007794306"/>
                  </a:ext>
                </a:extLst>
              </a:tr>
              <a:tr h="476219">
                <a:tc>
                  <a:txBody>
                    <a:bodyPr/>
                    <a:lstStyle/>
                    <a:p>
                      <a:pPr marL="144000" algn="l" fontAlgn="ctr">
                        <a:spcBef>
                          <a:spcPts val="0"/>
                        </a:spcBef>
                        <a:spcAft>
                          <a:spcPts val="0"/>
                        </a:spcAft>
                      </a:pPr>
                      <a:r>
                        <a:rPr lang="en-US" sz="1600" u="none" strike="noStrike" dirty="0">
                          <a:effectLst/>
                        </a:rPr>
                        <a:t>yb559.com</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761</a:t>
                      </a:r>
                      <a:endParaRPr lang="en-US" altLang="zh-CN" sz="28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635541229"/>
                  </a:ext>
                </a:extLst>
              </a:tr>
              <a:tr h="476219">
                <a:tc>
                  <a:txBody>
                    <a:bodyPr/>
                    <a:lstStyle/>
                    <a:p>
                      <a:pPr marL="144000" algn="l" fontAlgn="ctr">
                        <a:spcBef>
                          <a:spcPts val="0"/>
                        </a:spcBef>
                        <a:spcAft>
                          <a:spcPts val="0"/>
                        </a:spcAft>
                      </a:pPr>
                      <a:r>
                        <a:rPr lang="en-US" sz="1600" u="none" strike="noStrike" dirty="0">
                          <a:effectLst/>
                        </a:rPr>
                        <a:t>lxwaf.com</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602</a:t>
                      </a:r>
                      <a:endParaRPr lang="en-US" altLang="zh-CN" sz="28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1275101045"/>
                  </a:ext>
                </a:extLst>
              </a:tr>
              <a:tr h="476219">
                <a:tc>
                  <a:txBody>
                    <a:bodyPr/>
                    <a:lstStyle/>
                    <a:p>
                      <a:pPr marL="144000" algn="l" fontAlgn="ctr">
                        <a:spcBef>
                          <a:spcPts val="0"/>
                        </a:spcBef>
                        <a:spcAft>
                          <a:spcPts val="0"/>
                        </a:spcAft>
                      </a:pPr>
                      <a:r>
                        <a:rPr lang="en-US" sz="1600" u="none" strike="noStrike" dirty="0">
                          <a:effectLst/>
                        </a:rPr>
                        <a:t>cdngslb.com</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470</a:t>
                      </a:r>
                      <a:endParaRPr lang="en-US" altLang="zh-CN" sz="28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3134712555"/>
                  </a:ext>
                </a:extLst>
              </a:tr>
              <a:tr h="476219">
                <a:tc>
                  <a:txBody>
                    <a:bodyPr/>
                    <a:lstStyle/>
                    <a:p>
                      <a:pPr marL="144000" algn="l" fontAlgn="ctr">
                        <a:spcBef>
                          <a:spcPts val="0"/>
                        </a:spcBef>
                        <a:spcAft>
                          <a:spcPts val="0"/>
                        </a:spcAft>
                      </a:pPr>
                      <a:r>
                        <a:rPr lang="en-US" sz="1600" u="none" strike="noStrike" dirty="0">
                          <a:effectLst/>
                        </a:rPr>
                        <a:t>cdn-discuz.com</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400</a:t>
                      </a:r>
                      <a:endParaRPr lang="en-US" altLang="zh-CN" sz="28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3905780322"/>
                  </a:ext>
                </a:extLst>
              </a:tr>
              <a:tr h="476219">
                <a:tc>
                  <a:txBody>
                    <a:bodyPr/>
                    <a:lstStyle/>
                    <a:p>
                      <a:pPr marL="144000" algn="l" fontAlgn="ctr">
                        <a:spcBef>
                          <a:spcPts val="0"/>
                        </a:spcBef>
                        <a:spcAft>
                          <a:spcPts val="0"/>
                        </a:spcAft>
                      </a:pPr>
                      <a:r>
                        <a:rPr lang="en-US" sz="1600" u="none" strike="noStrike" dirty="0">
                          <a:effectLst/>
                        </a:rPr>
                        <a:t>ppbk4.com</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312</a:t>
                      </a:r>
                      <a:endParaRPr lang="en-US" altLang="zh-CN" sz="28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1213524637"/>
                  </a:ext>
                </a:extLst>
              </a:tr>
              <a:tr h="476219">
                <a:tc>
                  <a:txBody>
                    <a:bodyPr/>
                    <a:lstStyle/>
                    <a:p>
                      <a:pPr marL="144000" algn="l" fontAlgn="ctr">
                        <a:spcBef>
                          <a:spcPts val="0"/>
                        </a:spcBef>
                        <a:spcAft>
                          <a:spcPts val="0"/>
                        </a:spcAft>
                      </a:pPr>
                      <a:r>
                        <a:rPr lang="en-US" sz="1600" u="none" strike="noStrike" dirty="0">
                          <a:effectLst/>
                        </a:rPr>
                        <a:t>c3-anti-ddos.com</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264</a:t>
                      </a:r>
                      <a:endParaRPr lang="en-US" altLang="zh-CN" sz="28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1525939426"/>
                  </a:ext>
                </a:extLst>
              </a:tr>
            </a:tbl>
          </a:graphicData>
        </a:graphic>
      </p:graphicFrame>
      <p:sp>
        <p:nvSpPr>
          <p:cNvPr id="10" name="文本框 9">
            <a:extLst>
              <a:ext uri="{FF2B5EF4-FFF2-40B4-BE49-F238E27FC236}">
                <a16:creationId xmlns:a16="http://schemas.microsoft.com/office/drawing/2014/main" id="{53D5CC2F-5596-42E3-AB75-85FAD3BEA02E}"/>
              </a:ext>
            </a:extLst>
          </p:cNvPr>
          <p:cNvSpPr txBox="1"/>
          <p:nvPr/>
        </p:nvSpPr>
        <p:spPr>
          <a:xfrm>
            <a:off x="7832800" y="3280381"/>
            <a:ext cx="745607" cy="369332"/>
          </a:xfrm>
          <a:prstGeom prst="rect">
            <a:avLst/>
          </a:prstGeom>
          <a:noFill/>
        </p:spPr>
        <p:txBody>
          <a:bodyPr wrap="square">
            <a:spAutoFit/>
          </a:bodyPr>
          <a:lstStyle/>
          <a:p>
            <a:r>
              <a:rPr lang="en-US" altLang="zh-CN" dirty="0">
                <a:solidFill>
                  <a:srgbClr val="FF0000"/>
                </a:solidFill>
              </a:rPr>
              <a:t>WAF</a:t>
            </a:r>
            <a:endParaRPr lang="zh-CN" altLang="en-US" dirty="0">
              <a:solidFill>
                <a:srgbClr val="FF0000"/>
              </a:solidFill>
            </a:endParaRPr>
          </a:p>
        </p:txBody>
      </p:sp>
      <p:sp>
        <p:nvSpPr>
          <p:cNvPr id="11" name="文本框 10">
            <a:extLst>
              <a:ext uri="{FF2B5EF4-FFF2-40B4-BE49-F238E27FC236}">
                <a16:creationId xmlns:a16="http://schemas.microsoft.com/office/drawing/2014/main" id="{21BC7976-ACCB-489E-97C5-893610A7EC18}"/>
              </a:ext>
            </a:extLst>
          </p:cNvPr>
          <p:cNvSpPr txBox="1"/>
          <p:nvPr/>
        </p:nvSpPr>
        <p:spPr>
          <a:xfrm>
            <a:off x="8205604" y="3777734"/>
            <a:ext cx="745607" cy="369332"/>
          </a:xfrm>
          <a:prstGeom prst="rect">
            <a:avLst/>
          </a:prstGeom>
          <a:noFill/>
        </p:spPr>
        <p:txBody>
          <a:bodyPr wrap="square">
            <a:spAutoFit/>
          </a:bodyPr>
          <a:lstStyle/>
          <a:p>
            <a:r>
              <a:rPr lang="en-US" altLang="zh-CN" dirty="0">
                <a:solidFill>
                  <a:srgbClr val="FF0000"/>
                </a:solidFill>
              </a:rPr>
              <a:t>CDN</a:t>
            </a:r>
            <a:endParaRPr lang="zh-CN" altLang="en-US" dirty="0">
              <a:solidFill>
                <a:srgbClr val="FF0000"/>
              </a:solidFill>
            </a:endParaRPr>
          </a:p>
        </p:txBody>
      </p:sp>
      <p:sp>
        <p:nvSpPr>
          <p:cNvPr id="12" name="文本框 11">
            <a:extLst>
              <a:ext uri="{FF2B5EF4-FFF2-40B4-BE49-F238E27FC236}">
                <a16:creationId xmlns:a16="http://schemas.microsoft.com/office/drawing/2014/main" id="{287A00DE-5913-45EA-AE8B-C517833D1209}"/>
              </a:ext>
            </a:extLst>
          </p:cNvPr>
          <p:cNvSpPr txBox="1"/>
          <p:nvPr/>
        </p:nvSpPr>
        <p:spPr>
          <a:xfrm>
            <a:off x="8467097" y="5046398"/>
            <a:ext cx="968228" cy="646331"/>
          </a:xfrm>
          <a:prstGeom prst="rect">
            <a:avLst/>
          </a:prstGeom>
          <a:noFill/>
        </p:spPr>
        <p:txBody>
          <a:bodyPr wrap="square">
            <a:spAutoFit/>
          </a:bodyPr>
          <a:lstStyle/>
          <a:p>
            <a:r>
              <a:rPr lang="en-US" altLang="zh-CN" dirty="0">
                <a:solidFill>
                  <a:srgbClr val="FF0000"/>
                </a:solidFill>
              </a:rPr>
              <a:t>Anti-</a:t>
            </a:r>
            <a:r>
              <a:rPr lang="en-US" altLang="zh-CN" dirty="0" err="1">
                <a:solidFill>
                  <a:srgbClr val="FF0000"/>
                </a:solidFill>
              </a:rPr>
              <a:t>DDos</a:t>
            </a:r>
            <a:endParaRPr lang="zh-CN" altLang="en-US" dirty="0">
              <a:solidFill>
                <a:srgbClr val="FF0000"/>
              </a:solidFill>
            </a:endParaRPr>
          </a:p>
        </p:txBody>
      </p:sp>
      <p:sp>
        <p:nvSpPr>
          <p:cNvPr id="16" name="文本框 15">
            <a:extLst>
              <a:ext uri="{FF2B5EF4-FFF2-40B4-BE49-F238E27FC236}">
                <a16:creationId xmlns:a16="http://schemas.microsoft.com/office/drawing/2014/main" id="{74B7727E-ADF0-4394-AC56-BEF51775B3FF}"/>
              </a:ext>
            </a:extLst>
          </p:cNvPr>
          <p:cNvSpPr txBox="1"/>
          <p:nvPr/>
        </p:nvSpPr>
        <p:spPr>
          <a:xfrm>
            <a:off x="4042799" y="3484661"/>
            <a:ext cx="1242649" cy="307777"/>
          </a:xfrm>
          <a:prstGeom prst="rect">
            <a:avLst/>
          </a:prstGeom>
          <a:noFill/>
        </p:spPr>
        <p:txBody>
          <a:bodyPr wrap="none" rtlCol="0">
            <a:spAutoFit/>
          </a:bodyPr>
          <a:lstStyle/>
          <a:p>
            <a:pPr algn="ctr"/>
            <a:r>
              <a:rPr lang="en-US" altLang="zh-CN" sz="1400" dirty="0"/>
              <a:t>Passive DNS</a:t>
            </a:r>
          </a:p>
        </p:txBody>
      </p:sp>
      <p:cxnSp>
        <p:nvCxnSpPr>
          <p:cNvPr id="18" name="直接箭头连接符 17">
            <a:extLst>
              <a:ext uri="{FF2B5EF4-FFF2-40B4-BE49-F238E27FC236}">
                <a16:creationId xmlns:a16="http://schemas.microsoft.com/office/drawing/2014/main" id="{D5125E3F-0C40-4082-97AC-0C24D2A50AFC}"/>
              </a:ext>
            </a:extLst>
          </p:cNvPr>
          <p:cNvCxnSpPr>
            <a:cxnSpLocks/>
          </p:cNvCxnSpPr>
          <p:nvPr/>
        </p:nvCxnSpPr>
        <p:spPr>
          <a:xfrm flipV="1">
            <a:off x="5100755" y="3160390"/>
            <a:ext cx="948095" cy="655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19" name="图片 18" descr="徽标, 图标&#10;&#10;描述已自动生成">
            <a:extLst>
              <a:ext uri="{FF2B5EF4-FFF2-40B4-BE49-F238E27FC236}">
                <a16:creationId xmlns:a16="http://schemas.microsoft.com/office/drawing/2014/main" id="{CD535B7B-6DFA-4214-A6A4-CAFD02750D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3493" y="2733784"/>
            <a:ext cx="744527" cy="744527"/>
          </a:xfrm>
          <a:prstGeom prst="rect">
            <a:avLst/>
          </a:prstGeom>
        </p:spPr>
      </p:pic>
      <p:pic>
        <p:nvPicPr>
          <p:cNvPr id="20" name="图片 19" descr="形状&#10;&#10;低可信度描述已自动生成">
            <a:extLst>
              <a:ext uri="{FF2B5EF4-FFF2-40B4-BE49-F238E27FC236}">
                <a16:creationId xmlns:a16="http://schemas.microsoft.com/office/drawing/2014/main" id="{0BDF5170-9F4E-42EA-B8E6-76A9C0655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3719" y="2669069"/>
            <a:ext cx="950902" cy="950902"/>
          </a:xfrm>
          <a:prstGeom prst="rect">
            <a:avLst/>
          </a:prstGeom>
        </p:spPr>
      </p:pic>
      <p:pic>
        <p:nvPicPr>
          <p:cNvPr id="21" name="图片 20">
            <a:extLst>
              <a:ext uri="{FF2B5EF4-FFF2-40B4-BE49-F238E27FC236}">
                <a16:creationId xmlns:a16="http://schemas.microsoft.com/office/drawing/2014/main" id="{F8D7739F-26CC-431F-AC7D-E813D6C7A409}"/>
              </a:ext>
            </a:extLst>
          </p:cNvPr>
          <p:cNvPicPr>
            <a:picLocks noChangeAspect="1"/>
          </p:cNvPicPr>
          <p:nvPr/>
        </p:nvPicPr>
        <p:blipFill>
          <a:blip r:embed="rId5"/>
          <a:stretch>
            <a:fillRect/>
          </a:stretch>
        </p:blipFill>
        <p:spPr>
          <a:xfrm>
            <a:off x="684715" y="2684862"/>
            <a:ext cx="749300" cy="749300"/>
          </a:xfrm>
          <a:prstGeom prst="rect">
            <a:avLst/>
          </a:prstGeom>
        </p:spPr>
      </p:pic>
      <p:sp>
        <p:nvSpPr>
          <p:cNvPr id="22" name="文本框 21">
            <a:extLst>
              <a:ext uri="{FF2B5EF4-FFF2-40B4-BE49-F238E27FC236}">
                <a16:creationId xmlns:a16="http://schemas.microsoft.com/office/drawing/2014/main" id="{5FBF6CEE-8D81-4421-B769-525C61A2F5AA}"/>
              </a:ext>
            </a:extLst>
          </p:cNvPr>
          <p:cNvSpPr txBox="1"/>
          <p:nvPr/>
        </p:nvSpPr>
        <p:spPr>
          <a:xfrm>
            <a:off x="684715" y="3375164"/>
            <a:ext cx="950901" cy="523220"/>
          </a:xfrm>
          <a:prstGeom prst="rect">
            <a:avLst/>
          </a:prstGeom>
          <a:noFill/>
        </p:spPr>
        <p:txBody>
          <a:bodyPr wrap="none" rtlCol="0">
            <a:spAutoFit/>
          </a:bodyPr>
          <a:lstStyle/>
          <a:p>
            <a:pPr algn="ctr"/>
            <a:r>
              <a:rPr lang="en-US" altLang="zh-CN" sz="1400" dirty="0"/>
              <a:t>Gambling</a:t>
            </a:r>
          </a:p>
          <a:p>
            <a:pPr algn="ctr"/>
            <a:r>
              <a:rPr lang="en-US" altLang="zh-CN" sz="1400" dirty="0"/>
              <a:t>Apps</a:t>
            </a:r>
            <a:endParaRPr lang="zh-CN" altLang="en-US" sz="1400" dirty="0"/>
          </a:p>
        </p:txBody>
      </p:sp>
      <p:cxnSp>
        <p:nvCxnSpPr>
          <p:cNvPr id="23" name="直接箭头连接符 22">
            <a:extLst>
              <a:ext uri="{FF2B5EF4-FFF2-40B4-BE49-F238E27FC236}">
                <a16:creationId xmlns:a16="http://schemas.microsoft.com/office/drawing/2014/main" id="{CDB951BE-09D8-4998-BAB2-02E8C48A3C33}"/>
              </a:ext>
            </a:extLst>
          </p:cNvPr>
          <p:cNvCxnSpPr>
            <a:cxnSpLocks/>
            <a:endCxn id="20" idx="1"/>
          </p:cNvCxnSpPr>
          <p:nvPr/>
        </p:nvCxnSpPr>
        <p:spPr>
          <a:xfrm>
            <a:off x="1635616" y="3144520"/>
            <a:ext cx="868103"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直接箭头连接符 23">
            <a:extLst>
              <a:ext uri="{FF2B5EF4-FFF2-40B4-BE49-F238E27FC236}">
                <a16:creationId xmlns:a16="http://schemas.microsoft.com/office/drawing/2014/main" id="{E9B170F2-564C-4001-AD7D-0283563C3468}"/>
              </a:ext>
            </a:extLst>
          </p:cNvPr>
          <p:cNvCxnSpPr>
            <a:cxnSpLocks/>
          </p:cNvCxnSpPr>
          <p:nvPr/>
        </p:nvCxnSpPr>
        <p:spPr>
          <a:xfrm>
            <a:off x="3469654" y="3166942"/>
            <a:ext cx="734046"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5" name="文本框 24">
            <a:extLst>
              <a:ext uri="{FF2B5EF4-FFF2-40B4-BE49-F238E27FC236}">
                <a16:creationId xmlns:a16="http://schemas.microsoft.com/office/drawing/2014/main" id="{51F94C8F-5245-46A0-B120-65656200BA63}"/>
              </a:ext>
            </a:extLst>
          </p:cNvPr>
          <p:cNvSpPr txBox="1"/>
          <p:nvPr/>
        </p:nvSpPr>
        <p:spPr>
          <a:xfrm>
            <a:off x="2520300" y="3484863"/>
            <a:ext cx="891591" cy="307777"/>
          </a:xfrm>
          <a:prstGeom prst="rect">
            <a:avLst/>
          </a:prstGeom>
          <a:noFill/>
        </p:spPr>
        <p:txBody>
          <a:bodyPr wrap="none" rtlCol="0">
            <a:spAutoFit/>
          </a:bodyPr>
          <a:lstStyle/>
          <a:p>
            <a:pPr algn="ctr"/>
            <a:r>
              <a:rPr lang="en-US" altLang="zh-CN" sz="1400" dirty="0"/>
              <a:t>Domains</a:t>
            </a:r>
          </a:p>
        </p:txBody>
      </p:sp>
      <p:sp>
        <p:nvSpPr>
          <p:cNvPr id="28" name="文本框 27">
            <a:extLst>
              <a:ext uri="{FF2B5EF4-FFF2-40B4-BE49-F238E27FC236}">
                <a16:creationId xmlns:a16="http://schemas.microsoft.com/office/drawing/2014/main" id="{D998660F-2B82-4374-AB05-49320A60CEE1}"/>
              </a:ext>
            </a:extLst>
          </p:cNvPr>
          <p:cNvSpPr txBox="1"/>
          <p:nvPr/>
        </p:nvSpPr>
        <p:spPr>
          <a:xfrm>
            <a:off x="1927053" y="5721319"/>
            <a:ext cx="8337892"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CN" dirty="0">
                <a:solidFill>
                  <a:srgbClr val="000000"/>
                </a:solidFill>
              </a:rPr>
              <a:t>Gambling apps </a:t>
            </a:r>
            <a:r>
              <a:rPr lang="en-US" altLang="zh-CN" dirty="0"/>
              <a:t>use many kinds of third-party services by CNAMEs</a:t>
            </a:r>
            <a:endParaRPr lang="zh-CN" altLang="en-US" dirty="0"/>
          </a:p>
        </p:txBody>
      </p:sp>
    </p:spTree>
    <p:extLst>
      <p:ext uri="{BB962C8B-B14F-4D97-AF65-F5344CB8AC3E}">
        <p14:creationId xmlns:p14="http://schemas.microsoft.com/office/powerpoint/2010/main" val="90093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par>
                          <p:cTn id="33" fill="hold">
                            <p:stCondLst>
                              <p:cond delay="2500"/>
                            </p:stCondLst>
                            <p:childTnLst>
                              <p:par>
                                <p:cTn id="34" presetID="22" presetClass="entr" presetSubtype="4"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down)">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par>
                          <p:cTn id="47" fill="hold">
                            <p:stCondLst>
                              <p:cond delay="500"/>
                            </p:stCondLst>
                            <p:childTnLst>
                              <p:par>
                                <p:cTn id="48" presetID="22" presetClass="entr" presetSubtype="4" fill="hold" grpId="0"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down)">
                                      <p:cBhvr>
                                        <p:cTn id="50" dur="500"/>
                                        <p:tgtEl>
                                          <p:spTgt spid="11"/>
                                        </p:tgtEl>
                                      </p:cBhvr>
                                    </p:animEffect>
                                  </p:childTnLst>
                                </p:cTn>
                              </p:par>
                            </p:childTnLst>
                          </p:cTn>
                        </p:par>
                        <p:par>
                          <p:cTn id="51" fill="hold">
                            <p:stCondLst>
                              <p:cond delay="1000"/>
                            </p:stCondLst>
                            <p:childTnLst>
                              <p:par>
                                <p:cTn id="52" presetID="22" presetClass="entr" presetSubtype="4"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down)">
                                      <p:cBhvr>
                                        <p:cTn id="54" dur="5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down)">
                                      <p:cBhvr>
                                        <p:cTn id="5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6" grpId="0"/>
      <p:bldP spid="22" grpId="0"/>
      <p:bldP spid="25" grpId="0"/>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758940"/>
            <a:ext cx="4206857"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4. Payment Services</a:t>
            </a:r>
            <a:endParaRPr lang="zh-CN" altLang="en-US" sz="2800" dirty="0">
              <a:latin typeface="Arial Black" panose="020B0A0402010202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001F3F5D-C59F-4FA0-8D02-83B94FC7348B}"/>
              </a:ext>
            </a:extLst>
          </p:cNvPr>
          <p:cNvSpPr txBox="1"/>
          <p:nvPr/>
        </p:nvSpPr>
        <p:spPr>
          <a:xfrm>
            <a:off x="248603" y="576163"/>
            <a:ext cx="2671501" cy="338554"/>
          </a:xfrm>
          <a:prstGeom prst="rect">
            <a:avLst/>
          </a:prstGeom>
          <a:noFill/>
        </p:spPr>
        <p:txBody>
          <a:bodyPr wrap="none" rtlCol="0">
            <a:spAutoFit/>
          </a:bodyPr>
          <a:lstStyle/>
          <a:p>
            <a:r>
              <a:rPr lang="en-US" altLang="zh-CN" sz="1600" dirty="0">
                <a:latin typeface="Calibri" panose="020F0502020204030204" pitchFamily="34" charset="0"/>
                <a:cs typeface="Calibri" panose="020F0502020204030204" pitchFamily="34" charset="0"/>
              </a:rPr>
              <a:t>Characterizing Gambling Apps</a:t>
            </a:r>
            <a:endParaRPr lang="zh-CN" altLang="en-US" sz="1600" dirty="0">
              <a:latin typeface="Calibri" panose="020F0502020204030204" pitchFamily="34" charset="0"/>
              <a:cs typeface="Calibri" panose="020F0502020204030204" pitchFamily="34" charset="0"/>
            </a:endParaRPr>
          </a:p>
        </p:txBody>
      </p:sp>
      <p:sp>
        <p:nvSpPr>
          <p:cNvPr id="61" name="文本框 60">
            <a:extLst>
              <a:ext uri="{FF2B5EF4-FFF2-40B4-BE49-F238E27FC236}">
                <a16:creationId xmlns:a16="http://schemas.microsoft.com/office/drawing/2014/main" id="{324D8CB1-6464-47A9-91D8-73251A1CF268}"/>
              </a:ext>
            </a:extLst>
          </p:cNvPr>
          <p:cNvSpPr txBox="1"/>
          <p:nvPr/>
        </p:nvSpPr>
        <p:spPr>
          <a:xfrm>
            <a:off x="248601" y="1229281"/>
            <a:ext cx="11270299" cy="461665"/>
          </a:xfrm>
          <a:prstGeom prst="rect">
            <a:avLst/>
          </a:prstGeom>
          <a:noFill/>
        </p:spPr>
        <p:txBody>
          <a:bodyPr wrap="square">
            <a:spAutoFit/>
          </a:bodyPr>
          <a:lstStyle/>
          <a:p>
            <a:r>
              <a:rPr lang="en-US" altLang="zh-CN" sz="2400" b="1" i="0" dirty="0">
                <a:solidFill>
                  <a:srgbClr val="013A89"/>
                </a:solidFill>
                <a:effectLst/>
                <a:latin typeface="Calibri" panose="020F0502020204030204" pitchFamily="34" charset="0"/>
                <a:cs typeface="Calibri" panose="020F0502020204030204" pitchFamily="34" charset="0"/>
              </a:rPr>
              <a:t>Fourth-party payment service</a:t>
            </a:r>
            <a:endParaRPr lang="zh-CN" altLang="en-US" sz="2400" dirty="0">
              <a:solidFill>
                <a:srgbClr val="013A89"/>
              </a:solidFill>
              <a:latin typeface="Calibri" panose="020F0502020204030204" pitchFamily="34" charset="0"/>
              <a:cs typeface="Calibri" panose="020F0502020204030204" pitchFamily="34" charset="0"/>
            </a:endParaRPr>
          </a:p>
        </p:txBody>
      </p:sp>
      <p:pic>
        <p:nvPicPr>
          <p:cNvPr id="6" name="图片 5" descr="图形用户界面, 文本, 应用程序&#10;&#10;描述已自动生成">
            <a:extLst>
              <a:ext uri="{FF2B5EF4-FFF2-40B4-BE49-F238E27FC236}">
                <a16:creationId xmlns:a16="http://schemas.microsoft.com/office/drawing/2014/main" id="{5BA514A7-46DF-4312-A624-319EA8863BA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761" b="19438"/>
          <a:stretch/>
        </p:blipFill>
        <p:spPr>
          <a:xfrm>
            <a:off x="902756" y="1824775"/>
            <a:ext cx="3352877" cy="3683702"/>
          </a:xfrm>
          <a:prstGeom prst="rect">
            <a:avLst/>
          </a:prstGeom>
        </p:spPr>
      </p:pic>
      <p:sp>
        <p:nvSpPr>
          <p:cNvPr id="15" name="文本框 14">
            <a:extLst>
              <a:ext uri="{FF2B5EF4-FFF2-40B4-BE49-F238E27FC236}">
                <a16:creationId xmlns:a16="http://schemas.microsoft.com/office/drawing/2014/main" id="{20152E2B-D31A-4BF1-883C-780D1BEE82C3}"/>
              </a:ext>
            </a:extLst>
          </p:cNvPr>
          <p:cNvSpPr txBox="1"/>
          <p:nvPr/>
        </p:nvSpPr>
        <p:spPr>
          <a:xfrm>
            <a:off x="1927053" y="5628719"/>
            <a:ext cx="8337892"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CN" dirty="0"/>
              <a:t>Fourth-party payment services, based on third-party payment services, are widely used in gambling apps.</a:t>
            </a:r>
            <a:endParaRPr lang="zh-CN" altLang="en-US" dirty="0"/>
          </a:p>
        </p:txBody>
      </p:sp>
      <p:sp>
        <p:nvSpPr>
          <p:cNvPr id="16" name="椭圆 15">
            <a:extLst>
              <a:ext uri="{FF2B5EF4-FFF2-40B4-BE49-F238E27FC236}">
                <a16:creationId xmlns:a16="http://schemas.microsoft.com/office/drawing/2014/main" id="{820A6835-1940-474F-A5E0-31F4AAA4755C}"/>
              </a:ext>
            </a:extLst>
          </p:cNvPr>
          <p:cNvSpPr/>
          <p:nvPr/>
        </p:nvSpPr>
        <p:spPr>
          <a:xfrm>
            <a:off x="923748" y="3822700"/>
            <a:ext cx="1003305" cy="488950"/>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8EBD1D6-7B5E-49C1-A4D7-41BAB99FE968}"/>
              </a:ext>
            </a:extLst>
          </p:cNvPr>
          <p:cNvSpPr/>
          <p:nvPr/>
        </p:nvSpPr>
        <p:spPr>
          <a:xfrm>
            <a:off x="889028" y="4421113"/>
            <a:ext cx="1003305" cy="488950"/>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1134C41A-F7E5-4DB8-85C7-CE4C7C9A39FA}"/>
              </a:ext>
            </a:extLst>
          </p:cNvPr>
          <p:cNvGrpSpPr/>
          <p:nvPr/>
        </p:nvGrpSpPr>
        <p:grpSpPr>
          <a:xfrm>
            <a:off x="5081589" y="1733318"/>
            <a:ext cx="3400834" cy="3599670"/>
            <a:chOff x="5081589" y="1733318"/>
            <a:chExt cx="3400834" cy="3599670"/>
          </a:xfrm>
        </p:grpSpPr>
        <p:pic>
          <p:nvPicPr>
            <p:cNvPr id="8" name="图片 7" descr="QR 代码&#10;&#10;描述已自动生成">
              <a:extLst>
                <a:ext uri="{FF2B5EF4-FFF2-40B4-BE49-F238E27FC236}">
                  <a16:creationId xmlns:a16="http://schemas.microsoft.com/office/drawing/2014/main" id="{2C55C952-0449-4E3D-8A70-5D502526F26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694" b="28767"/>
            <a:stretch/>
          </p:blipFill>
          <p:spPr>
            <a:xfrm>
              <a:off x="5081589" y="1733318"/>
              <a:ext cx="3400834" cy="3599670"/>
            </a:xfrm>
            <a:prstGeom prst="rect">
              <a:avLst/>
            </a:prstGeom>
          </p:spPr>
        </p:pic>
        <p:sp>
          <p:nvSpPr>
            <p:cNvPr id="18" name="矩形 17">
              <a:extLst>
                <a:ext uri="{FF2B5EF4-FFF2-40B4-BE49-F238E27FC236}">
                  <a16:creationId xmlns:a16="http://schemas.microsoft.com/office/drawing/2014/main" id="{290FD2A5-10CC-4B5C-99D3-369A95E0B39F}"/>
                </a:ext>
              </a:extLst>
            </p:cNvPr>
            <p:cNvSpPr/>
            <p:nvPr/>
          </p:nvSpPr>
          <p:spPr>
            <a:xfrm>
              <a:off x="6707672" y="4135363"/>
              <a:ext cx="845227" cy="774700"/>
            </a:xfrm>
            <a:prstGeom prst="rect">
              <a:avLst/>
            </a:prstGeom>
            <a:pattFill prst="dotDmn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3000AD78-47BD-41A1-9EBE-995120207949}"/>
              </a:ext>
            </a:extLst>
          </p:cNvPr>
          <p:cNvGrpSpPr/>
          <p:nvPr/>
        </p:nvGrpSpPr>
        <p:grpSpPr>
          <a:xfrm>
            <a:off x="7624176" y="1690946"/>
            <a:ext cx="3400834" cy="3637025"/>
            <a:chOff x="7624176" y="1690946"/>
            <a:chExt cx="3400834" cy="3637025"/>
          </a:xfrm>
        </p:grpSpPr>
        <p:pic>
          <p:nvPicPr>
            <p:cNvPr id="10" name="图片 9" descr="QR 代码&#10;&#10;描述已自动生成">
              <a:extLst>
                <a:ext uri="{FF2B5EF4-FFF2-40B4-BE49-F238E27FC236}">
                  <a16:creationId xmlns:a16="http://schemas.microsoft.com/office/drawing/2014/main" id="{446107B3-1FC8-4612-8446-1DD9CC52D45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1077" b="28767"/>
            <a:stretch/>
          </p:blipFill>
          <p:spPr>
            <a:xfrm>
              <a:off x="7624176" y="1690946"/>
              <a:ext cx="3400834" cy="3637025"/>
            </a:xfrm>
            <a:prstGeom prst="rect">
              <a:avLst/>
            </a:prstGeom>
          </p:spPr>
        </p:pic>
        <p:sp>
          <p:nvSpPr>
            <p:cNvPr id="19" name="矩形 18">
              <a:extLst>
                <a:ext uri="{FF2B5EF4-FFF2-40B4-BE49-F238E27FC236}">
                  <a16:creationId xmlns:a16="http://schemas.microsoft.com/office/drawing/2014/main" id="{03DFEF6C-1EF9-4783-A8EB-D47B037A56D0}"/>
                </a:ext>
              </a:extLst>
            </p:cNvPr>
            <p:cNvSpPr/>
            <p:nvPr/>
          </p:nvSpPr>
          <p:spPr>
            <a:xfrm>
              <a:off x="9178982" y="4089400"/>
              <a:ext cx="845227" cy="774700"/>
            </a:xfrm>
            <a:prstGeom prst="rect">
              <a:avLst/>
            </a:prstGeom>
            <a:pattFill prst="dotDmn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8480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758940"/>
            <a:ext cx="4206857"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4. Payment Services</a:t>
            </a:r>
            <a:endParaRPr lang="zh-CN" altLang="en-US" sz="2800" dirty="0">
              <a:latin typeface="Arial Black" panose="020B0A0402010202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001F3F5D-C59F-4FA0-8D02-83B94FC7348B}"/>
              </a:ext>
            </a:extLst>
          </p:cNvPr>
          <p:cNvSpPr txBox="1"/>
          <p:nvPr/>
        </p:nvSpPr>
        <p:spPr>
          <a:xfrm>
            <a:off x="248603" y="576163"/>
            <a:ext cx="2671501" cy="338554"/>
          </a:xfrm>
          <a:prstGeom prst="rect">
            <a:avLst/>
          </a:prstGeom>
          <a:noFill/>
        </p:spPr>
        <p:txBody>
          <a:bodyPr wrap="none" rtlCol="0">
            <a:spAutoFit/>
          </a:bodyPr>
          <a:lstStyle/>
          <a:p>
            <a:r>
              <a:rPr lang="en-US" altLang="zh-CN" sz="1600" dirty="0">
                <a:latin typeface="Calibri" panose="020F0502020204030204" pitchFamily="34" charset="0"/>
                <a:cs typeface="Calibri" panose="020F0502020204030204" pitchFamily="34" charset="0"/>
              </a:rPr>
              <a:t>Characterizing Gambling Apps</a:t>
            </a:r>
            <a:endParaRPr lang="zh-CN" altLang="en-US" sz="1600" dirty="0">
              <a:latin typeface="Calibri" panose="020F0502020204030204" pitchFamily="34" charset="0"/>
              <a:cs typeface="Calibri" panose="020F0502020204030204" pitchFamily="34" charset="0"/>
            </a:endParaRPr>
          </a:p>
        </p:txBody>
      </p:sp>
      <p:sp>
        <p:nvSpPr>
          <p:cNvPr id="61" name="文本框 60">
            <a:extLst>
              <a:ext uri="{FF2B5EF4-FFF2-40B4-BE49-F238E27FC236}">
                <a16:creationId xmlns:a16="http://schemas.microsoft.com/office/drawing/2014/main" id="{324D8CB1-6464-47A9-91D8-73251A1CF268}"/>
              </a:ext>
            </a:extLst>
          </p:cNvPr>
          <p:cNvSpPr txBox="1"/>
          <p:nvPr/>
        </p:nvSpPr>
        <p:spPr>
          <a:xfrm>
            <a:off x="248601" y="1229281"/>
            <a:ext cx="11270299" cy="461665"/>
          </a:xfrm>
          <a:prstGeom prst="rect">
            <a:avLst/>
          </a:prstGeom>
          <a:noFill/>
        </p:spPr>
        <p:txBody>
          <a:bodyPr wrap="square">
            <a:spAutoFit/>
          </a:bodyPr>
          <a:lstStyle/>
          <a:p>
            <a:r>
              <a:rPr lang="en-US" altLang="zh-CN" sz="2400" b="1" i="0" dirty="0">
                <a:solidFill>
                  <a:srgbClr val="013A89"/>
                </a:solidFill>
                <a:effectLst/>
                <a:latin typeface="Calibri" panose="020F0502020204030204" pitchFamily="34" charset="0"/>
                <a:cs typeface="Calibri" panose="020F0502020204030204" pitchFamily="34" charset="0"/>
              </a:rPr>
              <a:t>Traditional payment service VS. fourth-party payment service</a:t>
            </a:r>
            <a:endParaRPr lang="zh-CN" altLang="en-US" sz="2400" dirty="0">
              <a:solidFill>
                <a:srgbClr val="013A89"/>
              </a:solidFill>
              <a:latin typeface="Calibri" panose="020F0502020204030204" pitchFamily="34" charset="0"/>
              <a:cs typeface="Calibri" panose="020F0502020204030204" pitchFamily="34" charset="0"/>
            </a:endParaRPr>
          </a:p>
        </p:txBody>
      </p:sp>
      <p:pic>
        <p:nvPicPr>
          <p:cNvPr id="10" name="图片 9">
            <a:extLst>
              <a:ext uri="{FF2B5EF4-FFF2-40B4-BE49-F238E27FC236}">
                <a16:creationId xmlns:a16="http://schemas.microsoft.com/office/drawing/2014/main" id="{A1815B8B-35C0-44AC-A8B0-7AAD1E28092E}"/>
              </a:ext>
            </a:extLst>
          </p:cNvPr>
          <p:cNvPicPr>
            <a:picLocks noChangeAspect="1"/>
          </p:cNvPicPr>
          <p:nvPr/>
        </p:nvPicPr>
        <p:blipFill>
          <a:blip r:embed="rId3"/>
          <a:stretch>
            <a:fillRect/>
          </a:stretch>
        </p:blipFill>
        <p:spPr>
          <a:xfrm>
            <a:off x="872776" y="2671233"/>
            <a:ext cx="4249557" cy="2003788"/>
          </a:xfrm>
          <a:prstGeom prst="rect">
            <a:avLst/>
          </a:prstGeom>
        </p:spPr>
      </p:pic>
      <p:pic>
        <p:nvPicPr>
          <p:cNvPr id="12" name="图片 11">
            <a:extLst>
              <a:ext uri="{FF2B5EF4-FFF2-40B4-BE49-F238E27FC236}">
                <a16:creationId xmlns:a16="http://schemas.microsoft.com/office/drawing/2014/main" id="{923A97BC-21B6-4FA5-B1C9-CE414D098FD2}"/>
              </a:ext>
            </a:extLst>
          </p:cNvPr>
          <p:cNvPicPr>
            <a:picLocks noChangeAspect="1"/>
          </p:cNvPicPr>
          <p:nvPr/>
        </p:nvPicPr>
        <p:blipFill>
          <a:blip r:embed="rId4"/>
          <a:stretch>
            <a:fillRect/>
          </a:stretch>
        </p:blipFill>
        <p:spPr>
          <a:xfrm>
            <a:off x="5560514" y="2586567"/>
            <a:ext cx="5543519" cy="2055504"/>
          </a:xfrm>
          <a:prstGeom prst="rect">
            <a:avLst/>
          </a:prstGeom>
        </p:spPr>
      </p:pic>
      <p:sp>
        <p:nvSpPr>
          <p:cNvPr id="18" name="文本框 17">
            <a:extLst>
              <a:ext uri="{FF2B5EF4-FFF2-40B4-BE49-F238E27FC236}">
                <a16:creationId xmlns:a16="http://schemas.microsoft.com/office/drawing/2014/main" id="{3395F4CC-7A2D-446E-9BEE-3A29AA8D20F2}"/>
              </a:ext>
            </a:extLst>
          </p:cNvPr>
          <p:cNvSpPr txBox="1"/>
          <p:nvPr/>
        </p:nvSpPr>
        <p:spPr>
          <a:xfrm>
            <a:off x="1137870" y="4854202"/>
            <a:ext cx="3247864" cy="369332"/>
          </a:xfrm>
          <a:prstGeom prst="rect">
            <a:avLst/>
          </a:prstGeom>
          <a:noFill/>
        </p:spPr>
        <p:txBody>
          <a:bodyPr wrap="square">
            <a:spAutoFit/>
          </a:bodyPr>
          <a:lstStyle/>
          <a:p>
            <a:pPr algn="ctr"/>
            <a:r>
              <a:rPr lang="en-US" altLang="zh-CN" sz="1800" b="1" i="0" dirty="0">
                <a:solidFill>
                  <a:srgbClr val="000000"/>
                </a:solidFill>
                <a:effectLst/>
              </a:rPr>
              <a:t>Traditional payment service</a:t>
            </a:r>
            <a:endParaRPr lang="zh-CN" altLang="en-US" dirty="0"/>
          </a:p>
        </p:txBody>
      </p:sp>
      <p:sp>
        <p:nvSpPr>
          <p:cNvPr id="20" name="文本框 19">
            <a:extLst>
              <a:ext uri="{FF2B5EF4-FFF2-40B4-BE49-F238E27FC236}">
                <a16:creationId xmlns:a16="http://schemas.microsoft.com/office/drawing/2014/main" id="{AB5B1726-AD03-42F1-8B67-7D805698E020}"/>
              </a:ext>
            </a:extLst>
          </p:cNvPr>
          <p:cNvSpPr txBox="1"/>
          <p:nvPr/>
        </p:nvSpPr>
        <p:spPr>
          <a:xfrm>
            <a:off x="6544733" y="4854202"/>
            <a:ext cx="3547138" cy="369332"/>
          </a:xfrm>
          <a:prstGeom prst="rect">
            <a:avLst/>
          </a:prstGeom>
          <a:noFill/>
        </p:spPr>
        <p:txBody>
          <a:bodyPr wrap="square">
            <a:spAutoFit/>
          </a:bodyPr>
          <a:lstStyle/>
          <a:p>
            <a:pPr algn="ctr"/>
            <a:r>
              <a:rPr lang="en-US" altLang="zh-CN" sz="1800" b="1" i="0" dirty="0">
                <a:solidFill>
                  <a:srgbClr val="000000"/>
                </a:solidFill>
                <a:effectLst/>
              </a:rPr>
              <a:t>Fourth-party payment service</a:t>
            </a:r>
            <a:endParaRPr lang="zh-CN" altLang="en-US" dirty="0"/>
          </a:p>
        </p:txBody>
      </p:sp>
      <p:sp>
        <p:nvSpPr>
          <p:cNvPr id="11" name="椭圆 10">
            <a:extLst>
              <a:ext uri="{FF2B5EF4-FFF2-40B4-BE49-F238E27FC236}">
                <a16:creationId xmlns:a16="http://schemas.microsoft.com/office/drawing/2014/main" id="{4BD60EB9-4640-406F-979B-D7ECD6277668}"/>
              </a:ext>
            </a:extLst>
          </p:cNvPr>
          <p:cNvSpPr/>
          <p:nvPr/>
        </p:nvSpPr>
        <p:spPr>
          <a:xfrm>
            <a:off x="1714495" y="2466754"/>
            <a:ext cx="2105943" cy="962246"/>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A8A304D-3D25-424A-9524-DA2ED1069B38}"/>
              </a:ext>
            </a:extLst>
          </p:cNvPr>
          <p:cNvSpPr/>
          <p:nvPr/>
        </p:nvSpPr>
        <p:spPr>
          <a:xfrm>
            <a:off x="5560514" y="2445028"/>
            <a:ext cx="5831567" cy="1535406"/>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AADFAFD-5D84-419D-B715-640B827318F9}"/>
              </a:ext>
            </a:extLst>
          </p:cNvPr>
          <p:cNvSpPr txBox="1"/>
          <p:nvPr/>
        </p:nvSpPr>
        <p:spPr>
          <a:xfrm>
            <a:off x="785093" y="5470642"/>
            <a:ext cx="10864112"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CN" dirty="0"/>
              <a:t>By using virtual merchant accounts, fourth-party payment services make the money flow difficult to track</a:t>
            </a:r>
            <a:endParaRPr lang="zh-CN" altLang="en-US" dirty="0"/>
          </a:p>
        </p:txBody>
      </p:sp>
    </p:spTree>
    <p:extLst>
      <p:ext uri="{BB962C8B-B14F-4D97-AF65-F5344CB8AC3E}">
        <p14:creationId xmlns:p14="http://schemas.microsoft.com/office/powerpoint/2010/main" val="361646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11"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758940"/>
            <a:ext cx="4206857"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4. Payment Services</a:t>
            </a:r>
            <a:endParaRPr lang="zh-CN" altLang="en-US" sz="2800" dirty="0">
              <a:latin typeface="Arial Black" panose="020B0A0402010202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001F3F5D-C59F-4FA0-8D02-83B94FC7348B}"/>
              </a:ext>
            </a:extLst>
          </p:cNvPr>
          <p:cNvSpPr txBox="1"/>
          <p:nvPr/>
        </p:nvSpPr>
        <p:spPr>
          <a:xfrm>
            <a:off x="248603" y="576163"/>
            <a:ext cx="2671501" cy="338554"/>
          </a:xfrm>
          <a:prstGeom prst="rect">
            <a:avLst/>
          </a:prstGeom>
          <a:noFill/>
        </p:spPr>
        <p:txBody>
          <a:bodyPr wrap="none" rtlCol="0">
            <a:spAutoFit/>
          </a:bodyPr>
          <a:lstStyle/>
          <a:p>
            <a:r>
              <a:rPr lang="en-US" altLang="zh-CN" sz="1600" dirty="0">
                <a:latin typeface="Calibri" panose="020F0502020204030204" pitchFamily="34" charset="0"/>
                <a:cs typeface="Calibri" panose="020F0502020204030204" pitchFamily="34" charset="0"/>
              </a:rPr>
              <a:t>Characterizing Gambling Apps</a:t>
            </a:r>
            <a:endParaRPr lang="zh-CN" altLang="en-US" sz="1600" dirty="0">
              <a:latin typeface="Calibri" panose="020F0502020204030204" pitchFamily="34" charset="0"/>
              <a:cs typeface="Calibri" panose="020F0502020204030204" pitchFamily="34" charset="0"/>
            </a:endParaRPr>
          </a:p>
        </p:txBody>
      </p:sp>
      <p:sp>
        <p:nvSpPr>
          <p:cNvPr id="61" name="文本框 60">
            <a:extLst>
              <a:ext uri="{FF2B5EF4-FFF2-40B4-BE49-F238E27FC236}">
                <a16:creationId xmlns:a16="http://schemas.microsoft.com/office/drawing/2014/main" id="{324D8CB1-6464-47A9-91D8-73251A1CF268}"/>
              </a:ext>
            </a:extLst>
          </p:cNvPr>
          <p:cNvSpPr txBox="1"/>
          <p:nvPr/>
        </p:nvSpPr>
        <p:spPr>
          <a:xfrm>
            <a:off x="248602" y="1229281"/>
            <a:ext cx="5424066" cy="461665"/>
          </a:xfrm>
          <a:prstGeom prst="rect">
            <a:avLst/>
          </a:prstGeom>
          <a:noFill/>
        </p:spPr>
        <p:txBody>
          <a:bodyPr wrap="square">
            <a:spAutoFit/>
          </a:bodyPr>
          <a:lstStyle/>
          <a:p>
            <a:r>
              <a:rPr lang="en-US" altLang="zh-CN" sz="2400" b="1" i="0" dirty="0">
                <a:solidFill>
                  <a:srgbClr val="013A89"/>
                </a:solidFill>
                <a:effectLst/>
                <a:latin typeface="Calibri" panose="020F0502020204030204" pitchFamily="34" charset="0"/>
                <a:cs typeface="Calibri" panose="020F0502020204030204" pitchFamily="34" charset="0"/>
              </a:rPr>
              <a:t>Fourth-party payment services in 10 apps</a:t>
            </a:r>
            <a:endParaRPr lang="zh-CN" altLang="en-US" sz="2400" dirty="0">
              <a:solidFill>
                <a:srgbClr val="013A89"/>
              </a:solidFill>
              <a:latin typeface="Calibri" panose="020F0502020204030204" pitchFamily="34" charset="0"/>
              <a:cs typeface="Calibri" panose="020F0502020204030204" pitchFamily="34" charset="0"/>
            </a:endParaRPr>
          </a:p>
        </p:txBody>
      </p:sp>
      <p:graphicFrame>
        <p:nvGraphicFramePr>
          <p:cNvPr id="5" name="表格 4">
            <a:extLst>
              <a:ext uri="{FF2B5EF4-FFF2-40B4-BE49-F238E27FC236}">
                <a16:creationId xmlns:a16="http://schemas.microsoft.com/office/drawing/2014/main" id="{DA596D72-8A5E-4E5B-B5F4-8134018D32ED}"/>
              </a:ext>
            </a:extLst>
          </p:cNvPr>
          <p:cNvGraphicFramePr/>
          <p:nvPr>
            <p:extLst>
              <p:ext uri="{D42A27DB-BD31-4B8C-83A1-F6EECF244321}">
                <p14:modId xmlns:p14="http://schemas.microsoft.com/office/powerpoint/2010/main" val="3020175251"/>
              </p:ext>
            </p:extLst>
          </p:nvPr>
        </p:nvGraphicFramePr>
        <p:xfrm>
          <a:off x="447631" y="1772266"/>
          <a:ext cx="11113152" cy="3313468"/>
        </p:xfrm>
        <a:graphic>
          <a:graphicData uri="http://schemas.openxmlformats.org/drawingml/2006/table">
            <a:tbl>
              <a:tblPr firstRow="1" bandRow="1">
                <a:tableStyleId>{7DF18680-E054-41AD-8BC1-D1AEF772440D}</a:tableStyleId>
              </a:tblPr>
              <a:tblGrid>
                <a:gridCol w="3765554">
                  <a:extLst>
                    <a:ext uri="{9D8B030D-6E8A-4147-A177-3AD203B41FA5}">
                      <a16:colId xmlns:a16="http://schemas.microsoft.com/office/drawing/2014/main" val="4273806028"/>
                    </a:ext>
                  </a:extLst>
                </a:gridCol>
                <a:gridCol w="1111169">
                  <a:extLst>
                    <a:ext uri="{9D8B030D-6E8A-4147-A177-3AD203B41FA5}">
                      <a16:colId xmlns:a16="http://schemas.microsoft.com/office/drawing/2014/main" val="593387113"/>
                    </a:ext>
                  </a:extLst>
                </a:gridCol>
                <a:gridCol w="1643605">
                  <a:extLst>
                    <a:ext uri="{9D8B030D-6E8A-4147-A177-3AD203B41FA5}">
                      <a16:colId xmlns:a16="http://schemas.microsoft.com/office/drawing/2014/main" val="3543832712"/>
                    </a:ext>
                  </a:extLst>
                </a:gridCol>
                <a:gridCol w="1354238">
                  <a:extLst>
                    <a:ext uri="{9D8B030D-6E8A-4147-A177-3AD203B41FA5}">
                      <a16:colId xmlns:a16="http://schemas.microsoft.com/office/drawing/2014/main" val="1788079128"/>
                    </a:ext>
                  </a:extLst>
                </a:gridCol>
                <a:gridCol w="1180618">
                  <a:extLst>
                    <a:ext uri="{9D8B030D-6E8A-4147-A177-3AD203B41FA5}">
                      <a16:colId xmlns:a16="http://schemas.microsoft.com/office/drawing/2014/main" val="4072074750"/>
                    </a:ext>
                  </a:extLst>
                </a:gridCol>
                <a:gridCol w="1018572">
                  <a:extLst>
                    <a:ext uri="{9D8B030D-6E8A-4147-A177-3AD203B41FA5}">
                      <a16:colId xmlns:a16="http://schemas.microsoft.com/office/drawing/2014/main" val="4105947436"/>
                    </a:ext>
                  </a:extLst>
                </a:gridCol>
                <a:gridCol w="1039396">
                  <a:extLst>
                    <a:ext uri="{9D8B030D-6E8A-4147-A177-3AD203B41FA5}">
                      <a16:colId xmlns:a16="http://schemas.microsoft.com/office/drawing/2014/main" val="2658227260"/>
                    </a:ext>
                  </a:extLst>
                </a:gridCol>
              </a:tblGrid>
              <a:tr h="692612">
                <a:tc>
                  <a:txBody>
                    <a:bodyPr/>
                    <a:lstStyle/>
                    <a:p>
                      <a:pPr algn="ctr" fontAlgn="ctr">
                        <a:spcBef>
                          <a:spcPts val="0"/>
                        </a:spcBef>
                        <a:spcAft>
                          <a:spcPts val="0"/>
                        </a:spcAft>
                      </a:pPr>
                      <a:r>
                        <a:rPr lang="en-US" altLang="zh-CN" sz="1800" b="1" u="none" strike="noStrike" dirty="0">
                          <a:solidFill>
                            <a:schemeClr val="bg1"/>
                          </a:solidFill>
                          <a:effectLst/>
                        </a:rPr>
                        <a:t>Fourth-party payment services </a:t>
                      </a:r>
                      <a:endParaRPr lang="zh-CN" altLang="en-US" sz="1800" b="1" i="0" u="none" strike="noStrike" dirty="0">
                        <a:solidFill>
                          <a:schemeClr val="bg1"/>
                        </a:solidFill>
                        <a:effectLst/>
                        <a:latin typeface="Arial" panose="020B0604020202020204" pitchFamily="34" charset="0"/>
                      </a:endParaRPr>
                    </a:p>
                  </a:txBody>
                  <a:tcPr marL="5038" marR="5038" marT="5038" marB="0" anchor="ctr"/>
                </a:tc>
                <a:tc>
                  <a:txBody>
                    <a:bodyPr/>
                    <a:lstStyle/>
                    <a:p>
                      <a:pPr algn="ctr"/>
                      <a:r>
                        <a:rPr lang="en-US" sz="1800" b="1" dirty="0">
                          <a:solidFill>
                            <a:schemeClr val="bg1"/>
                          </a:solidFill>
                          <a:effectLst/>
                        </a:rPr>
                        <a:t>Alipay</a:t>
                      </a:r>
                    </a:p>
                  </a:txBody>
                  <a:tcPr anchor="ctr"/>
                </a:tc>
                <a:tc>
                  <a:txBody>
                    <a:bodyPr/>
                    <a:lstStyle/>
                    <a:p>
                      <a:pPr algn="ctr"/>
                      <a:r>
                        <a:rPr lang="en-US" sz="1800" b="1" dirty="0" err="1">
                          <a:solidFill>
                            <a:schemeClr val="bg1"/>
                          </a:solidFill>
                          <a:effectLst/>
                        </a:rPr>
                        <a:t>WechatPay</a:t>
                      </a:r>
                      <a:endParaRPr lang="en-US" sz="1800" b="1" dirty="0">
                        <a:solidFill>
                          <a:schemeClr val="bg1"/>
                        </a:solidFill>
                        <a:effectLst/>
                      </a:endParaRPr>
                    </a:p>
                  </a:txBody>
                  <a:tcPr anchor="ctr"/>
                </a:tc>
                <a:tc>
                  <a:txBody>
                    <a:bodyPr/>
                    <a:lstStyle/>
                    <a:p>
                      <a:pPr algn="ctr"/>
                      <a:r>
                        <a:rPr lang="en-US" sz="1800" b="1" dirty="0">
                          <a:solidFill>
                            <a:schemeClr val="bg1"/>
                          </a:solidFill>
                          <a:effectLst/>
                        </a:rPr>
                        <a:t>UnionPay</a:t>
                      </a:r>
                    </a:p>
                  </a:txBody>
                  <a:tcPr anchor="ctr"/>
                </a:tc>
                <a:tc>
                  <a:txBody>
                    <a:bodyPr/>
                    <a:lstStyle/>
                    <a:p>
                      <a:pPr algn="ctr"/>
                      <a:r>
                        <a:rPr lang="en-US" sz="1800" b="1" dirty="0" err="1">
                          <a:solidFill>
                            <a:schemeClr val="bg1"/>
                          </a:solidFill>
                          <a:effectLst/>
                        </a:rPr>
                        <a:t>EBank</a:t>
                      </a:r>
                      <a:endParaRPr lang="en-US" sz="1800" b="1" dirty="0">
                        <a:solidFill>
                          <a:schemeClr val="bg1"/>
                        </a:solidFill>
                        <a:effectLst/>
                      </a:endParaRPr>
                    </a:p>
                  </a:txBody>
                  <a:tcPr anchor="ctr"/>
                </a:tc>
                <a:tc>
                  <a:txBody>
                    <a:bodyPr/>
                    <a:lstStyle/>
                    <a:p>
                      <a:pPr algn="ctr"/>
                      <a:r>
                        <a:rPr lang="en-US" sz="1800" b="1" dirty="0" err="1">
                          <a:solidFill>
                            <a:schemeClr val="bg1"/>
                          </a:solidFill>
                          <a:effectLst/>
                        </a:rPr>
                        <a:t>QQPay</a:t>
                      </a:r>
                      <a:endParaRPr lang="en-US" sz="1800" b="1" dirty="0">
                        <a:solidFill>
                          <a:schemeClr val="bg1"/>
                        </a:solidFill>
                        <a:effectLst/>
                      </a:endParaRPr>
                    </a:p>
                  </a:txBody>
                  <a:tcPr anchor="ctr"/>
                </a:tc>
                <a:tc>
                  <a:txBody>
                    <a:bodyPr/>
                    <a:lstStyle/>
                    <a:p>
                      <a:pPr algn="ctr"/>
                      <a:r>
                        <a:rPr lang="en-US" sz="1800" b="1" dirty="0" err="1">
                          <a:solidFill>
                            <a:schemeClr val="bg1"/>
                          </a:solidFill>
                          <a:effectLst/>
                        </a:rPr>
                        <a:t>JDPay</a:t>
                      </a:r>
                      <a:endParaRPr lang="en-US" sz="1800" b="1" dirty="0">
                        <a:solidFill>
                          <a:schemeClr val="bg1"/>
                        </a:solidFill>
                        <a:effectLst/>
                      </a:endParaRPr>
                    </a:p>
                  </a:txBody>
                  <a:tcPr anchor="ctr"/>
                </a:tc>
                <a:extLst>
                  <a:ext uri="{0D108BD9-81ED-4DB2-BD59-A6C34878D82A}">
                    <a16:rowId xmlns:a16="http://schemas.microsoft.com/office/drawing/2014/main" val="786565582"/>
                  </a:ext>
                </a:extLst>
              </a:tr>
              <a:tr h="374408">
                <a:tc>
                  <a:txBody>
                    <a:bodyPr/>
                    <a:lstStyle/>
                    <a:p>
                      <a:pPr marL="144000" algn="l" fontAlgn="ctr">
                        <a:lnSpc>
                          <a:spcPct val="100000"/>
                        </a:lnSpc>
                        <a:spcBef>
                          <a:spcPts val="0"/>
                        </a:spcBef>
                        <a:spcAft>
                          <a:spcPts val="0"/>
                        </a:spcAft>
                      </a:pPr>
                      <a:r>
                        <a:rPr lang="en-US" sz="1800" u="none" strike="noStrike" dirty="0">
                          <a:effectLst/>
                        </a:rPr>
                        <a:t>henuser.ulan.com.cn</a:t>
                      </a:r>
                      <a:endParaRPr lang="en-US" altLang="zh-CN" sz="1800" b="0" i="0" u="none" strike="noStrike" dirty="0">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r>
                        <a:rPr lang="en-US" sz="1800" u="none" strike="noStrike" dirty="0">
                          <a:effectLst/>
                        </a:rPr>
                        <a:t>Y</a:t>
                      </a:r>
                      <a:endParaRPr lang="en-US" altLang="zh-CN" sz="1800" b="0" i="0" u="none" strike="noStrike" dirty="0">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r>
                        <a:rPr lang="en-US" sz="1800" u="none" strike="noStrike">
                          <a:effectLst/>
                        </a:rPr>
                        <a:t>Y</a:t>
                      </a:r>
                      <a:endParaRPr lang="en-US" altLang="zh-CN" sz="1800" b="0" i="0" u="none" strike="noStrike">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endParaRPr lang="zh-CN" altLang="en-US" sz="1800" b="0" i="0" u="none" strike="noStrike" dirty="0">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endParaRPr lang="zh-CN" altLang="en-US" sz="1800" b="0" i="0" u="none" strike="noStrike" dirty="0">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endParaRPr lang="zh-CN" altLang="en-US" sz="1800" b="0" i="0" u="none" strike="noStrike" dirty="0">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endParaRPr lang="zh-CN" altLang="en-US" sz="1800" b="0" i="0" u="none" strike="noStrike" dirty="0">
                        <a:effectLst/>
                        <a:latin typeface="Arial" panose="020B0604020202020204" pitchFamily="34" charset="0"/>
                      </a:endParaRPr>
                    </a:p>
                  </a:txBody>
                  <a:tcPr marL="5038" marR="5038" marT="5038" marB="0" anchor="ctr"/>
                </a:tc>
                <a:extLst>
                  <a:ext uri="{0D108BD9-81ED-4DB2-BD59-A6C34878D82A}">
                    <a16:rowId xmlns:a16="http://schemas.microsoft.com/office/drawing/2014/main" val="4148282050"/>
                  </a:ext>
                </a:extLst>
              </a:tr>
              <a:tr h="374408">
                <a:tc>
                  <a:txBody>
                    <a:bodyPr/>
                    <a:lstStyle/>
                    <a:p>
                      <a:pPr marL="144000" algn="l" fontAlgn="ctr">
                        <a:lnSpc>
                          <a:spcPct val="100000"/>
                        </a:lnSpc>
                        <a:spcBef>
                          <a:spcPts val="0"/>
                        </a:spcBef>
                        <a:spcAft>
                          <a:spcPts val="0"/>
                        </a:spcAft>
                      </a:pPr>
                      <a:r>
                        <a:rPr lang="en-US" sz="1800" u="none" strike="noStrike" dirty="0">
                          <a:effectLst/>
                        </a:rPr>
                        <a:t>www.wantong-pay.com</a:t>
                      </a:r>
                      <a:endParaRPr lang="en-US" altLang="zh-CN" sz="1800" b="0" i="0" u="none" strike="noStrike" dirty="0">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r>
                        <a:rPr lang="en-US" sz="1800" u="none" strike="noStrike" dirty="0">
                          <a:effectLst/>
                        </a:rPr>
                        <a:t>Y</a:t>
                      </a:r>
                      <a:endParaRPr lang="en-US" altLang="zh-CN" sz="1800" b="0" i="0" u="none" strike="noStrike" dirty="0">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r>
                        <a:rPr lang="en-US" sz="1800" u="none" strike="noStrike" dirty="0">
                          <a:effectLst/>
                        </a:rPr>
                        <a:t>Y</a:t>
                      </a:r>
                      <a:endParaRPr lang="en-US" altLang="zh-CN" sz="1800" b="0" i="0" u="none" strike="noStrike" dirty="0">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endParaRPr lang="zh-CN" altLang="en-US" sz="1800" b="0" i="0" u="none" strike="noStrike">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endParaRPr lang="zh-CN" altLang="en-US" sz="1800" b="0" i="0" u="none" strike="noStrike">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endParaRPr lang="zh-CN" altLang="en-US" sz="1800" b="0" i="0" u="none" strike="noStrike">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endParaRPr lang="zh-CN" altLang="en-US" sz="1800" b="0" i="0" u="none" strike="noStrike">
                        <a:effectLst/>
                        <a:latin typeface="Arial" panose="020B0604020202020204" pitchFamily="34" charset="0"/>
                      </a:endParaRPr>
                    </a:p>
                  </a:txBody>
                  <a:tcPr marL="5038" marR="5038" marT="5038" marB="0" anchor="ctr"/>
                </a:tc>
                <a:extLst>
                  <a:ext uri="{0D108BD9-81ED-4DB2-BD59-A6C34878D82A}">
                    <a16:rowId xmlns:a16="http://schemas.microsoft.com/office/drawing/2014/main" val="353031115"/>
                  </a:ext>
                </a:extLst>
              </a:tr>
              <a:tr h="374408">
                <a:tc>
                  <a:txBody>
                    <a:bodyPr/>
                    <a:lstStyle/>
                    <a:p>
                      <a:pPr marL="144000" algn="l" fontAlgn="ctr">
                        <a:lnSpc>
                          <a:spcPct val="100000"/>
                        </a:lnSpc>
                        <a:spcBef>
                          <a:spcPts val="0"/>
                        </a:spcBef>
                        <a:spcAft>
                          <a:spcPts val="0"/>
                        </a:spcAft>
                      </a:pPr>
                      <a:r>
                        <a:rPr lang="en-US" sz="1800" u="none" strike="noStrike" dirty="0">
                          <a:effectLst/>
                        </a:rPr>
                        <a:t>www.777zhifu.com</a:t>
                      </a:r>
                      <a:endParaRPr lang="en-US" altLang="zh-CN" sz="1800" b="0" i="0" u="none" strike="noStrike" dirty="0">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r>
                        <a:rPr lang="en-US" sz="1800" u="none" strike="noStrike" dirty="0">
                          <a:effectLst/>
                        </a:rPr>
                        <a:t>Y</a:t>
                      </a:r>
                      <a:endParaRPr lang="en-US" altLang="zh-CN" sz="1800" b="0" i="0" u="none" strike="noStrike" dirty="0">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endParaRPr lang="zh-CN" altLang="en-US" sz="1800" b="0" i="0" u="none" strike="noStrike" dirty="0">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endParaRPr lang="zh-CN" altLang="en-US" sz="1800" b="0" i="0" u="none" strike="noStrike" dirty="0">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endParaRPr lang="zh-CN" altLang="en-US" sz="1800" b="0" i="0" u="none" strike="noStrike">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endParaRPr lang="zh-CN" altLang="en-US" sz="1800" b="0" i="0" u="none" strike="noStrike">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endParaRPr lang="zh-CN" altLang="en-US" sz="1800" b="0" i="0" u="none" strike="noStrike">
                        <a:effectLst/>
                        <a:latin typeface="Arial" panose="020B0604020202020204" pitchFamily="34" charset="0"/>
                      </a:endParaRPr>
                    </a:p>
                  </a:txBody>
                  <a:tcPr marL="5038" marR="5038" marT="5038" marB="0" anchor="ctr"/>
                </a:tc>
                <a:extLst>
                  <a:ext uri="{0D108BD9-81ED-4DB2-BD59-A6C34878D82A}">
                    <a16:rowId xmlns:a16="http://schemas.microsoft.com/office/drawing/2014/main" val="1430590679"/>
                  </a:ext>
                </a:extLst>
              </a:tr>
              <a:tr h="374408">
                <a:tc>
                  <a:txBody>
                    <a:bodyPr/>
                    <a:lstStyle/>
                    <a:p>
                      <a:pPr marL="144000" algn="l" fontAlgn="ctr">
                        <a:lnSpc>
                          <a:spcPct val="100000"/>
                        </a:lnSpc>
                        <a:spcBef>
                          <a:spcPts val="0"/>
                        </a:spcBef>
                        <a:spcAft>
                          <a:spcPts val="0"/>
                        </a:spcAft>
                      </a:pPr>
                      <a:r>
                        <a:rPr lang="en-US" sz="1800" u="none" strike="noStrike" dirty="0">
                          <a:effectLst/>
                        </a:rPr>
                        <a:t>newapi.xfuoo.com</a:t>
                      </a:r>
                      <a:endParaRPr lang="en-US" altLang="zh-CN" sz="1800" b="0" i="0" u="none" strike="noStrike" dirty="0">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r>
                        <a:rPr lang="en-US" sz="1800" u="none" strike="noStrike">
                          <a:effectLst/>
                        </a:rPr>
                        <a:t>Y</a:t>
                      </a:r>
                      <a:endParaRPr lang="en-US" altLang="zh-CN" sz="1800" b="0" i="0" u="none" strike="noStrike">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r>
                        <a:rPr lang="en-US" sz="1800" u="none" strike="noStrike" dirty="0">
                          <a:effectLst/>
                        </a:rPr>
                        <a:t>Y</a:t>
                      </a:r>
                      <a:endParaRPr lang="en-US" altLang="zh-CN" sz="1800" b="0" i="0" u="none" strike="noStrike" dirty="0">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r>
                        <a:rPr lang="en-US" sz="1800" u="none" strike="noStrike" dirty="0">
                          <a:effectLst/>
                        </a:rPr>
                        <a:t>Y</a:t>
                      </a:r>
                      <a:endParaRPr lang="en-US" altLang="zh-CN" sz="1800" b="0" i="0" u="none" strike="noStrike" dirty="0">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r>
                        <a:rPr lang="en-US" sz="1800" u="none" strike="noStrike" dirty="0">
                          <a:effectLst/>
                        </a:rPr>
                        <a:t>Y</a:t>
                      </a:r>
                      <a:endParaRPr lang="en-US" altLang="zh-CN" sz="1800" b="0" i="0" u="none" strike="noStrike" dirty="0">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endParaRPr lang="zh-CN" altLang="en-US" sz="1800" b="0" i="0" u="none" strike="noStrike" dirty="0">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endParaRPr lang="zh-CN" altLang="en-US" sz="1800" b="0" i="0" u="none" strike="noStrike">
                        <a:effectLst/>
                        <a:latin typeface="Arial" panose="020B0604020202020204" pitchFamily="34" charset="0"/>
                      </a:endParaRPr>
                    </a:p>
                  </a:txBody>
                  <a:tcPr marL="5038" marR="5038" marT="5038" marB="0" anchor="ctr"/>
                </a:tc>
                <a:extLst>
                  <a:ext uri="{0D108BD9-81ED-4DB2-BD59-A6C34878D82A}">
                    <a16:rowId xmlns:a16="http://schemas.microsoft.com/office/drawing/2014/main" val="3102245515"/>
                  </a:ext>
                </a:extLst>
              </a:tr>
              <a:tr h="374408">
                <a:tc>
                  <a:txBody>
                    <a:bodyPr/>
                    <a:lstStyle/>
                    <a:p>
                      <a:pPr marL="144000" algn="l" fontAlgn="ctr">
                        <a:lnSpc>
                          <a:spcPct val="100000"/>
                        </a:lnSpc>
                        <a:spcBef>
                          <a:spcPts val="0"/>
                        </a:spcBef>
                        <a:spcAft>
                          <a:spcPts val="0"/>
                        </a:spcAft>
                      </a:pPr>
                      <a:r>
                        <a:rPr lang="en-US" sz="1800" u="none" strike="noStrike" dirty="0">
                          <a:effectLst/>
                        </a:rPr>
                        <a:t>api.zfth666.com</a:t>
                      </a:r>
                      <a:endParaRPr lang="en-US" altLang="zh-CN" sz="1800" b="0" i="0" u="none" strike="noStrike" dirty="0">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r>
                        <a:rPr lang="en-US" sz="1800" u="none" strike="noStrike">
                          <a:effectLst/>
                        </a:rPr>
                        <a:t>Y</a:t>
                      </a:r>
                      <a:endParaRPr lang="en-US" altLang="zh-CN" sz="1800" b="0" i="0" u="none" strike="noStrike">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endParaRPr lang="zh-CN" altLang="en-US" sz="1800" b="0" i="0" u="none" strike="noStrike" dirty="0">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r>
                        <a:rPr lang="en-US" sz="1800" u="none" strike="noStrike" dirty="0">
                          <a:effectLst/>
                        </a:rPr>
                        <a:t>Y</a:t>
                      </a:r>
                      <a:endParaRPr lang="en-US" altLang="zh-CN" sz="1800" b="0" i="0" u="none" strike="noStrike" dirty="0">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endParaRPr lang="zh-CN" altLang="en-US" sz="1800" b="0" i="0" u="none" strike="noStrike" dirty="0">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endParaRPr lang="zh-CN" altLang="en-US" sz="1800" b="0" i="0" u="none" strike="noStrike">
                        <a:effectLst/>
                        <a:latin typeface="Arial" panose="020B0604020202020204" pitchFamily="34" charset="0"/>
                      </a:endParaRPr>
                    </a:p>
                  </a:txBody>
                  <a:tcPr marL="5038" marR="5038" marT="5038" marB="0" anchor="ctr"/>
                </a:tc>
                <a:tc>
                  <a:txBody>
                    <a:bodyPr/>
                    <a:lstStyle/>
                    <a:p>
                      <a:pPr algn="ctr" fontAlgn="ctr">
                        <a:lnSpc>
                          <a:spcPct val="100000"/>
                        </a:lnSpc>
                        <a:spcBef>
                          <a:spcPts val="0"/>
                        </a:spcBef>
                        <a:spcAft>
                          <a:spcPts val="0"/>
                        </a:spcAft>
                      </a:pPr>
                      <a:endParaRPr lang="zh-CN" altLang="en-US" sz="1800" b="0" i="0" u="none" strike="noStrike">
                        <a:effectLst/>
                        <a:latin typeface="Arial" panose="020B0604020202020204" pitchFamily="34" charset="0"/>
                      </a:endParaRPr>
                    </a:p>
                  </a:txBody>
                  <a:tcPr marL="5038" marR="5038" marT="5038" marB="0" anchor="ctr"/>
                </a:tc>
                <a:extLst>
                  <a:ext uri="{0D108BD9-81ED-4DB2-BD59-A6C34878D82A}">
                    <a16:rowId xmlns:a16="http://schemas.microsoft.com/office/drawing/2014/main" val="1214170008"/>
                  </a:ext>
                </a:extLst>
              </a:tr>
              <a:tr h="374408">
                <a:tc>
                  <a:txBody>
                    <a:bodyPr/>
                    <a:lstStyle/>
                    <a:p>
                      <a:pPr marL="144000" algn="l" fontAlgn="ctr">
                        <a:lnSpc>
                          <a:spcPct val="100000"/>
                        </a:lnSpc>
                      </a:pPr>
                      <a:r>
                        <a:rPr lang="en-US" sz="1800" u="none" strike="noStrike" kern="1200" dirty="0">
                          <a:solidFill>
                            <a:schemeClr val="dk1"/>
                          </a:solidFill>
                          <a:effectLst/>
                          <a:latin typeface="+mn-lt"/>
                          <a:ea typeface="+mn-ea"/>
                          <a:cs typeface="+mn-cs"/>
                        </a:rPr>
                        <a:t>show.wiipay.cn</a:t>
                      </a:r>
                    </a:p>
                  </a:txBody>
                  <a:tcPr marL="6350" marR="6350" marT="6350" marB="0" anchor="ctr"/>
                </a:tc>
                <a:tc>
                  <a:txBody>
                    <a:bodyPr/>
                    <a:lstStyle/>
                    <a:p>
                      <a:pPr algn="ctr" fontAlgn="ctr">
                        <a:lnSpc>
                          <a:spcPct val="100000"/>
                        </a:lnSpc>
                      </a:pPr>
                      <a:endParaRPr lang="zh-CN" altLang="en-US" sz="1800" u="none" strike="noStrike" kern="1200">
                        <a:solidFill>
                          <a:schemeClr val="dk1"/>
                        </a:solidFill>
                        <a:effectLst/>
                        <a:latin typeface="+mn-lt"/>
                        <a:ea typeface="+mn-ea"/>
                        <a:cs typeface="+mn-cs"/>
                      </a:endParaRPr>
                    </a:p>
                  </a:txBody>
                  <a:tcPr marL="6350" marR="6350" marT="6350" marB="0" anchor="ctr"/>
                </a:tc>
                <a:tc>
                  <a:txBody>
                    <a:bodyPr/>
                    <a:lstStyle/>
                    <a:p>
                      <a:pPr algn="ctr" fontAlgn="ctr">
                        <a:lnSpc>
                          <a:spcPct val="100000"/>
                        </a:lnSpc>
                      </a:pPr>
                      <a:endParaRPr lang="zh-CN" altLang="en-US" sz="1800" u="none" strike="noStrike" kern="1200">
                        <a:solidFill>
                          <a:schemeClr val="dk1"/>
                        </a:solidFill>
                        <a:effectLst/>
                        <a:latin typeface="+mn-lt"/>
                        <a:ea typeface="+mn-ea"/>
                        <a:cs typeface="+mn-cs"/>
                      </a:endParaRPr>
                    </a:p>
                  </a:txBody>
                  <a:tcPr marL="6350" marR="6350" marT="6350" marB="0" anchor="ctr"/>
                </a:tc>
                <a:tc>
                  <a:txBody>
                    <a:bodyPr/>
                    <a:lstStyle/>
                    <a:p>
                      <a:pPr algn="ctr" fontAlgn="ctr">
                        <a:lnSpc>
                          <a:spcPct val="100000"/>
                        </a:lnSpc>
                      </a:pPr>
                      <a:endParaRPr lang="zh-CN" altLang="en-US" sz="1800" u="none" strike="noStrike" kern="1200">
                        <a:solidFill>
                          <a:schemeClr val="dk1"/>
                        </a:solidFill>
                        <a:effectLst/>
                        <a:latin typeface="+mn-lt"/>
                        <a:ea typeface="+mn-ea"/>
                        <a:cs typeface="+mn-cs"/>
                      </a:endParaRPr>
                    </a:p>
                  </a:txBody>
                  <a:tcPr marL="6350" marR="6350" marT="6350" marB="0" anchor="ctr"/>
                </a:tc>
                <a:tc>
                  <a:txBody>
                    <a:bodyPr/>
                    <a:lstStyle/>
                    <a:p>
                      <a:pPr algn="ctr" fontAlgn="ctr">
                        <a:lnSpc>
                          <a:spcPct val="100000"/>
                        </a:lnSpc>
                      </a:pPr>
                      <a:endParaRPr lang="zh-CN" altLang="en-US" sz="1800" u="none" strike="noStrike" kern="1200" dirty="0">
                        <a:solidFill>
                          <a:schemeClr val="dk1"/>
                        </a:solidFill>
                        <a:effectLst/>
                        <a:latin typeface="+mn-lt"/>
                        <a:ea typeface="+mn-ea"/>
                        <a:cs typeface="+mn-cs"/>
                      </a:endParaRPr>
                    </a:p>
                  </a:txBody>
                  <a:tcPr marL="6350" marR="6350" marT="6350" marB="0" anchor="ctr"/>
                </a:tc>
                <a:tc>
                  <a:txBody>
                    <a:bodyPr/>
                    <a:lstStyle/>
                    <a:p>
                      <a:pPr algn="ctr" fontAlgn="ctr">
                        <a:lnSpc>
                          <a:spcPct val="100000"/>
                        </a:lnSpc>
                      </a:pPr>
                      <a:r>
                        <a:rPr lang="en-US" sz="1800" u="none" strike="noStrike" kern="1200" dirty="0">
                          <a:solidFill>
                            <a:schemeClr val="dk1"/>
                          </a:solidFill>
                          <a:effectLst/>
                          <a:latin typeface="+mn-lt"/>
                          <a:ea typeface="+mn-ea"/>
                          <a:cs typeface="+mn-cs"/>
                        </a:rPr>
                        <a:t>Y</a:t>
                      </a:r>
                    </a:p>
                  </a:txBody>
                  <a:tcPr marL="6350" marR="6350" marT="6350" marB="0" anchor="ctr"/>
                </a:tc>
                <a:tc>
                  <a:txBody>
                    <a:bodyPr/>
                    <a:lstStyle/>
                    <a:p>
                      <a:pPr algn="ctr" fontAlgn="ctr">
                        <a:lnSpc>
                          <a:spcPct val="100000"/>
                        </a:lnSpc>
                      </a:pPr>
                      <a:endParaRPr lang="zh-CN" altLang="en-US" sz="1800" u="none" strike="noStrike" kern="1200" dirty="0">
                        <a:solidFill>
                          <a:schemeClr val="dk1"/>
                        </a:solidFill>
                        <a:effectLst/>
                        <a:latin typeface="+mn-lt"/>
                        <a:ea typeface="+mn-ea"/>
                        <a:cs typeface="+mn-cs"/>
                      </a:endParaRPr>
                    </a:p>
                  </a:txBody>
                  <a:tcPr marL="6350" marR="6350" marT="6350" marB="0" anchor="ctr"/>
                </a:tc>
                <a:extLst>
                  <a:ext uri="{0D108BD9-81ED-4DB2-BD59-A6C34878D82A}">
                    <a16:rowId xmlns:a16="http://schemas.microsoft.com/office/drawing/2014/main" val="673511981"/>
                  </a:ext>
                </a:extLst>
              </a:tr>
              <a:tr h="374408">
                <a:tc>
                  <a:txBody>
                    <a:bodyPr/>
                    <a:lstStyle/>
                    <a:p>
                      <a:pPr marL="144000" algn="l" fontAlgn="ctr">
                        <a:lnSpc>
                          <a:spcPct val="100000"/>
                        </a:lnSpc>
                        <a:spcBef>
                          <a:spcPts val="0"/>
                        </a:spcBef>
                        <a:spcAft>
                          <a:spcPts val="0"/>
                        </a:spcAft>
                      </a:pPr>
                      <a:r>
                        <a:rPr lang="en-US" sz="1800" u="none" strike="noStrike" kern="1200" dirty="0">
                          <a:solidFill>
                            <a:schemeClr val="dk1"/>
                          </a:solidFill>
                          <a:effectLst/>
                          <a:latin typeface="+mn-lt"/>
                          <a:ea typeface="+mn-ea"/>
                          <a:cs typeface="+mn-cs"/>
                        </a:rPr>
                        <a:t>dianfeng789.top</a:t>
                      </a:r>
                      <a:endParaRPr lang="en-US" altLang="zh-CN" sz="1800" u="none" strike="noStrike" kern="1200" dirty="0">
                        <a:solidFill>
                          <a:schemeClr val="dk1"/>
                        </a:solidFill>
                        <a:effectLst/>
                        <a:latin typeface="+mn-lt"/>
                        <a:ea typeface="+mn-ea"/>
                        <a:cs typeface="+mn-cs"/>
                      </a:endParaRPr>
                    </a:p>
                  </a:txBody>
                  <a:tcPr marL="5038" marR="5038" marT="5038" marB="0" anchor="ctr"/>
                </a:tc>
                <a:tc>
                  <a:txBody>
                    <a:bodyPr/>
                    <a:lstStyle/>
                    <a:p>
                      <a:pPr algn="ctr" fontAlgn="ctr">
                        <a:lnSpc>
                          <a:spcPct val="100000"/>
                        </a:lnSpc>
                        <a:spcBef>
                          <a:spcPts val="0"/>
                        </a:spcBef>
                        <a:spcAft>
                          <a:spcPts val="0"/>
                        </a:spcAft>
                      </a:pPr>
                      <a:endParaRPr lang="zh-CN" altLang="en-US" sz="1800" u="none" strike="noStrike" kern="1200" dirty="0">
                        <a:solidFill>
                          <a:schemeClr val="dk1"/>
                        </a:solidFill>
                        <a:effectLst/>
                        <a:latin typeface="+mn-lt"/>
                        <a:ea typeface="+mn-ea"/>
                        <a:cs typeface="+mn-cs"/>
                      </a:endParaRPr>
                    </a:p>
                  </a:txBody>
                  <a:tcPr marL="5038" marR="5038" marT="5038" marB="0" anchor="ctr"/>
                </a:tc>
                <a:tc>
                  <a:txBody>
                    <a:bodyPr/>
                    <a:lstStyle/>
                    <a:p>
                      <a:pPr algn="ctr" fontAlgn="ctr">
                        <a:lnSpc>
                          <a:spcPct val="100000"/>
                        </a:lnSpc>
                        <a:spcBef>
                          <a:spcPts val="0"/>
                        </a:spcBef>
                        <a:spcAft>
                          <a:spcPts val="0"/>
                        </a:spcAft>
                      </a:pPr>
                      <a:endParaRPr lang="zh-CN" altLang="en-US" sz="1800" u="none" strike="noStrike" kern="1200" dirty="0">
                        <a:solidFill>
                          <a:schemeClr val="dk1"/>
                        </a:solidFill>
                        <a:effectLst/>
                        <a:latin typeface="+mn-lt"/>
                        <a:ea typeface="+mn-ea"/>
                        <a:cs typeface="+mn-cs"/>
                      </a:endParaRPr>
                    </a:p>
                  </a:txBody>
                  <a:tcPr marL="5038" marR="5038" marT="5038" marB="0" anchor="ctr"/>
                </a:tc>
                <a:tc>
                  <a:txBody>
                    <a:bodyPr/>
                    <a:lstStyle/>
                    <a:p>
                      <a:pPr algn="ctr" fontAlgn="ctr">
                        <a:lnSpc>
                          <a:spcPct val="100000"/>
                        </a:lnSpc>
                        <a:spcBef>
                          <a:spcPts val="0"/>
                        </a:spcBef>
                        <a:spcAft>
                          <a:spcPts val="0"/>
                        </a:spcAft>
                      </a:pPr>
                      <a:endParaRPr lang="zh-CN" altLang="en-US" sz="1800" u="none" strike="noStrike" kern="1200" dirty="0">
                        <a:solidFill>
                          <a:schemeClr val="dk1"/>
                        </a:solidFill>
                        <a:effectLst/>
                        <a:latin typeface="+mn-lt"/>
                        <a:ea typeface="+mn-ea"/>
                        <a:cs typeface="+mn-cs"/>
                      </a:endParaRPr>
                    </a:p>
                  </a:txBody>
                  <a:tcPr marL="5038" marR="5038" marT="5038" marB="0" anchor="ctr"/>
                </a:tc>
                <a:tc>
                  <a:txBody>
                    <a:bodyPr/>
                    <a:lstStyle/>
                    <a:p>
                      <a:pPr algn="ctr" fontAlgn="ctr">
                        <a:lnSpc>
                          <a:spcPct val="100000"/>
                        </a:lnSpc>
                        <a:spcBef>
                          <a:spcPts val="0"/>
                        </a:spcBef>
                        <a:spcAft>
                          <a:spcPts val="0"/>
                        </a:spcAft>
                      </a:pPr>
                      <a:endParaRPr lang="zh-CN" altLang="en-US" sz="1800" u="none" strike="noStrike" kern="1200" dirty="0">
                        <a:solidFill>
                          <a:schemeClr val="dk1"/>
                        </a:solidFill>
                        <a:effectLst/>
                        <a:latin typeface="+mn-lt"/>
                        <a:ea typeface="+mn-ea"/>
                        <a:cs typeface="+mn-cs"/>
                      </a:endParaRPr>
                    </a:p>
                  </a:txBody>
                  <a:tcPr marL="5038" marR="5038" marT="5038" marB="0" anchor="ctr"/>
                </a:tc>
                <a:tc>
                  <a:txBody>
                    <a:bodyPr/>
                    <a:lstStyle/>
                    <a:p>
                      <a:pPr algn="ctr" fontAlgn="ctr">
                        <a:lnSpc>
                          <a:spcPct val="100000"/>
                        </a:lnSpc>
                        <a:spcBef>
                          <a:spcPts val="0"/>
                        </a:spcBef>
                        <a:spcAft>
                          <a:spcPts val="0"/>
                        </a:spcAft>
                      </a:pPr>
                      <a:endParaRPr lang="zh-CN" altLang="en-US" sz="1800" u="none" strike="noStrike" kern="1200" dirty="0">
                        <a:solidFill>
                          <a:schemeClr val="dk1"/>
                        </a:solidFill>
                        <a:effectLst/>
                        <a:latin typeface="+mn-lt"/>
                        <a:ea typeface="+mn-ea"/>
                        <a:cs typeface="+mn-cs"/>
                      </a:endParaRPr>
                    </a:p>
                  </a:txBody>
                  <a:tcPr marL="5038" marR="5038" marT="5038" marB="0" anchor="ctr"/>
                </a:tc>
                <a:tc>
                  <a:txBody>
                    <a:bodyPr/>
                    <a:lstStyle/>
                    <a:p>
                      <a:pPr algn="ctr" fontAlgn="ctr">
                        <a:lnSpc>
                          <a:spcPct val="100000"/>
                        </a:lnSpc>
                        <a:spcBef>
                          <a:spcPts val="0"/>
                        </a:spcBef>
                        <a:spcAft>
                          <a:spcPts val="0"/>
                        </a:spcAft>
                      </a:pPr>
                      <a:r>
                        <a:rPr lang="en-US" sz="1800" u="none" strike="noStrike" kern="1200" dirty="0">
                          <a:solidFill>
                            <a:schemeClr val="dk1"/>
                          </a:solidFill>
                          <a:effectLst/>
                          <a:latin typeface="+mn-lt"/>
                          <a:ea typeface="+mn-ea"/>
                          <a:cs typeface="+mn-cs"/>
                        </a:rPr>
                        <a:t>Y</a:t>
                      </a:r>
                      <a:endParaRPr lang="en-US" altLang="zh-CN" sz="1800" u="none" strike="noStrike" kern="1200" dirty="0">
                        <a:solidFill>
                          <a:schemeClr val="dk1"/>
                        </a:solidFill>
                        <a:effectLst/>
                        <a:latin typeface="+mn-lt"/>
                        <a:ea typeface="+mn-ea"/>
                        <a:cs typeface="+mn-cs"/>
                      </a:endParaRPr>
                    </a:p>
                  </a:txBody>
                  <a:tcPr marL="5038" marR="5038" marT="5038" marB="0" anchor="ctr"/>
                </a:tc>
                <a:extLst>
                  <a:ext uri="{0D108BD9-81ED-4DB2-BD59-A6C34878D82A}">
                    <a16:rowId xmlns:a16="http://schemas.microsoft.com/office/drawing/2014/main" val="2120603725"/>
                  </a:ext>
                </a:extLst>
              </a:tr>
            </a:tbl>
          </a:graphicData>
        </a:graphic>
      </p:graphicFrame>
      <p:sp>
        <p:nvSpPr>
          <p:cNvPr id="3" name="文本框 2">
            <a:extLst>
              <a:ext uri="{FF2B5EF4-FFF2-40B4-BE49-F238E27FC236}">
                <a16:creationId xmlns:a16="http://schemas.microsoft.com/office/drawing/2014/main" id="{CCF6E388-331E-4A45-B2A7-B9FC556A66ED}"/>
              </a:ext>
            </a:extLst>
          </p:cNvPr>
          <p:cNvSpPr txBox="1"/>
          <p:nvPr/>
        </p:nvSpPr>
        <p:spPr>
          <a:xfrm>
            <a:off x="6797941" y="1321614"/>
            <a:ext cx="4762842" cy="369332"/>
          </a:xfrm>
          <a:prstGeom prst="rect">
            <a:avLst/>
          </a:prstGeom>
          <a:noFill/>
        </p:spPr>
        <p:txBody>
          <a:bodyPr wrap="none" rtlCol="0">
            <a:spAutoFit/>
          </a:bodyPr>
          <a:lstStyle/>
          <a:p>
            <a:r>
              <a:rPr lang="en-US" altLang="zh-CN" b="1" dirty="0">
                <a:solidFill>
                  <a:srgbClr val="FF0000"/>
                </a:solidFill>
              </a:rPr>
              <a:t>44 fourth-party payment platforms in total</a:t>
            </a:r>
            <a:endParaRPr lang="zh-CN" altLang="en-US" b="1" dirty="0">
              <a:solidFill>
                <a:srgbClr val="FF0000"/>
              </a:solidFill>
            </a:endParaRPr>
          </a:p>
        </p:txBody>
      </p:sp>
      <p:sp>
        <p:nvSpPr>
          <p:cNvPr id="9" name="文本框 8">
            <a:extLst>
              <a:ext uri="{FF2B5EF4-FFF2-40B4-BE49-F238E27FC236}">
                <a16:creationId xmlns:a16="http://schemas.microsoft.com/office/drawing/2014/main" id="{F5742853-3B8A-4082-87C7-772F9A1DF909}"/>
              </a:ext>
            </a:extLst>
          </p:cNvPr>
          <p:cNvSpPr txBox="1"/>
          <p:nvPr/>
        </p:nvSpPr>
        <p:spPr>
          <a:xfrm>
            <a:off x="447631" y="5305553"/>
            <a:ext cx="11113152"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lgn="ctr">
              <a:buFont typeface="Wingdings" panose="05000000000000000000" pitchFamily="2" charset="2"/>
              <a:buChar char="Ø"/>
            </a:pPr>
            <a:r>
              <a:rPr lang="en-US" altLang="zh-CN" dirty="0"/>
              <a:t>One gambling app usually use several fourth-party payment services</a:t>
            </a:r>
          </a:p>
          <a:p>
            <a:pPr marL="285750" indent="-285750" algn="ctr">
              <a:buFont typeface="Wingdings" panose="05000000000000000000" pitchFamily="2" charset="2"/>
              <a:buChar char="Ø"/>
            </a:pPr>
            <a:r>
              <a:rPr lang="en-US" altLang="zh-CN" dirty="0"/>
              <a:t>Fourth-party payment services provides many payment methods based on third-party payment services</a:t>
            </a:r>
            <a:endParaRPr lang="zh-CN" altLang="en-US" dirty="0"/>
          </a:p>
        </p:txBody>
      </p:sp>
    </p:spTree>
    <p:extLst>
      <p:ext uri="{BB962C8B-B14F-4D97-AF65-F5344CB8AC3E}">
        <p14:creationId xmlns:p14="http://schemas.microsoft.com/office/powerpoint/2010/main" val="322740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758940"/>
            <a:ext cx="4206857"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4. Payment Services</a:t>
            </a:r>
            <a:endParaRPr lang="zh-CN" altLang="en-US" sz="2800" dirty="0">
              <a:latin typeface="Arial Black" panose="020B0A0402010202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001F3F5D-C59F-4FA0-8D02-83B94FC7348B}"/>
              </a:ext>
            </a:extLst>
          </p:cNvPr>
          <p:cNvSpPr txBox="1"/>
          <p:nvPr/>
        </p:nvSpPr>
        <p:spPr>
          <a:xfrm>
            <a:off x="248603" y="576163"/>
            <a:ext cx="2671501" cy="338554"/>
          </a:xfrm>
          <a:prstGeom prst="rect">
            <a:avLst/>
          </a:prstGeom>
          <a:noFill/>
        </p:spPr>
        <p:txBody>
          <a:bodyPr wrap="none" rtlCol="0">
            <a:spAutoFit/>
          </a:bodyPr>
          <a:lstStyle/>
          <a:p>
            <a:r>
              <a:rPr lang="en-US" altLang="zh-CN" sz="1600" dirty="0">
                <a:latin typeface="Calibri" panose="020F0502020204030204" pitchFamily="34" charset="0"/>
                <a:cs typeface="Calibri" panose="020F0502020204030204" pitchFamily="34" charset="0"/>
              </a:rPr>
              <a:t>Characterizing Gambling Apps</a:t>
            </a:r>
            <a:endParaRPr lang="zh-CN" altLang="en-US" sz="1600" dirty="0">
              <a:latin typeface="Calibri" panose="020F0502020204030204" pitchFamily="34" charset="0"/>
              <a:cs typeface="Calibri" panose="020F0502020204030204" pitchFamily="34" charset="0"/>
            </a:endParaRPr>
          </a:p>
        </p:txBody>
      </p:sp>
      <p:sp>
        <p:nvSpPr>
          <p:cNvPr id="61" name="文本框 60">
            <a:extLst>
              <a:ext uri="{FF2B5EF4-FFF2-40B4-BE49-F238E27FC236}">
                <a16:creationId xmlns:a16="http://schemas.microsoft.com/office/drawing/2014/main" id="{324D8CB1-6464-47A9-91D8-73251A1CF268}"/>
              </a:ext>
            </a:extLst>
          </p:cNvPr>
          <p:cNvSpPr txBox="1"/>
          <p:nvPr/>
        </p:nvSpPr>
        <p:spPr>
          <a:xfrm>
            <a:off x="248602" y="1229281"/>
            <a:ext cx="5424066" cy="461665"/>
          </a:xfrm>
          <a:prstGeom prst="rect">
            <a:avLst/>
          </a:prstGeom>
          <a:noFill/>
        </p:spPr>
        <p:txBody>
          <a:bodyPr wrap="square">
            <a:spAutoFit/>
          </a:bodyPr>
          <a:lstStyle/>
          <a:p>
            <a:r>
              <a:rPr lang="en-US" altLang="zh-CN" sz="2400" b="1" i="0" dirty="0">
                <a:solidFill>
                  <a:srgbClr val="013A89"/>
                </a:solidFill>
                <a:effectLst/>
                <a:latin typeface="Calibri" panose="020F0502020204030204" pitchFamily="34" charset="0"/>
                <a:cs typeface="Calibri" panose="020F0502020204030204" pitchFamily="34" charset="0"/>
              </a:rPr>
              <a:t>Payment accounts from platforms</a:t>
            </a:r>
            <a:endParaRPr lang="zh-CN" altLang="en-US" sz="2400" dirty="0">
              <a:solidFill>
                <a:srgbClr val="013A89"/>
              </a:solidFill>
              <a:latin typeface="Calibri" panose="020F0502020204030204" pitchFamily="34" charset="0"/>
              <a:cs typeface="Calibri" panose="020F0502020204030204" pitchFamily="34" charset="0"/>
            </a:endParaRPr>
          </a:p>
        </p:txBody>
      </p:sp>
      <p:pic>
        <p:nvPicPr>
          <p:cNvPr id="6" name="图片 5" descr="QR 代码&#10;&#10;描述已自动生成">
            <a:extLst>
              <a:ext uri="{FF2B5EF4-FFF2-40B4-BE49-F238E27FC236}">
                <a16:creationId xmlns:a16="http://schemas.microsoft.com/office/drawing/2014/main" id="{7122F76F-BB86-4091-9721-55E609358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1888" y="2161287"/>
            <a:ext cx="1900238" cy="3378200"/>
          </a:xfrm>
          <a:prstGeom prst="rect">
            <a:avLst/>
          </a:prstGeom>
        </p:spPr>
      </p:pic>
      <p:pic>
        <p:nvPicPr>
          <p:cNvPr id="9" name="图片 8" descr="QR 代码&#10;&#10;描述已自动生成">
            <a:extLst>
              <a:ext uri="{FF2B5EF4-FFF2-40B4-BE49-F238E27FC236}">
                <a16:creationId xmlns:a16="http://schemas.microsoft.com/office/drawing/2014/main" id="{1EF3A97C-65C8-429E-95B2-F647A4D5FE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588" y="2161287"/>
            <a:ext cx="1900238" cy="3378200"/>
          </a:xfrm>
          <a:prstGeom prst="rect">
            <a:avLst/>
          </a:prstGeom>
        </p:spPr>
      </p:pic>
      <p:pic>
        <p:nvPicPr>
          <p:cNvPr id="11" name="图片 10" descr="图形用户界面&#10;&#10;描述已自动生成">
            <a:extLst>
              <a:ext uri="{FF2B5EF4-FFF2-40B4-BE49-F238E27FC236}">
                <a16:creationId xmlns:a16="http://schemas.microsoft.com/office/drawing/2014/main" id="{13EAD370-0650-4AED-A29A-EABA208CF5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1189" y="2161288"/>
            <a:ext cx="1900238" cy="3378200"/>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4" name="墨迹 13">
                <a:extLst>
                  <a:ext uri="{FF2B5EF4-FFF2-40B4-BE49-F238E27FC236}">
                    <a16:creationId xmlns:a16="http://schemas.microsoft.com/office/drawing/2014/main" id="{17F839A8-5EDA-4B4F-91E1-1EDDC3788F1B}"/>
                  </a:ext>
                </a:extLst>
              </p14:cNvPr>
              <p14:cNvContentPartPr/>
              <p14:nvPr/>
            </p14:nvContentPartPr>
            <p14:xfrm>
              <a:off x="2133053" y="3161980"/>
              <a:ext cx="360" cy="360"/>
            </p14:xfrm>
          </p:contentPart>
        </mc:Choice>
        <mc:Fallback xmlns="">
          <p:pic>
            <p:nvPicPr>
              <p:cNvPr id="14" name="墨迹 13">
                <a:extLst>
                  <a:ext uri="{FF2B5EF4-FFF2-40B4-BE49-F238E27FC236}">
                    <a16:creationId xmlns:a16="http://schemas.microsoft.com/office/drawing/2014/main" id="{17F839A8-5EDA-4B4F-91E1-1EDDC3788F1B}"/>
                  </a:ext>
                </a:extLst>
              </p:cNvPr>
              <p:cNvPicPr/>
              <p:nvPr/>
            </p:nvPicPr>
            <p:blipFill>
              <a:blip r:embed="rId7"/>
              <a:stretch>
                <a:fillRect/>
              </a:stretch>
            </p:blipFill>
            <p:spPr>
              <a:xfrm>
                <a:off x="2115053" y="3053980"/>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5" name="墨迹 14">
                <a:extLst>
                  <a:ext uri="{FF2B5EF4-FFF2-40B4-BE49-F238E27FC236}">
                    <a16:creationId xmlns:a16="http://schemas.microsoft.com/office/drawing/2014/main" id="{864DD892-70F3-4452-825C-D9863CE4A08C}"/>
                  </a:ext>
                </a:extLst>
              </p14:cNvPr>
              <p14:cNvContentPartPr/>
              <p14:nvPr/>
            </p14:nvContentPartPr>
            <p14:xfrm>
              <a:off x="1756493" y="2899540"/>
              <a:ext cx="360" cy="360"/>
            </p14:xfrm>
          </p:contentPart>
        </mc:Choice>
        <mc:Fallback xmlns="">
          <p:pic>
            <p:nvPicPr>
              <p:cNvPr id="15" name="墨迹 14">
                <a:extLst>
                  <a:ext uri="{FF2B5EF4-FFF2-40B4-BE49-F238E27FC236}">
                    <a16:creationId xmlns:a16="http://schemas.microsoft.com/office/drawing/2014/main" id="{864DD892-70F3-4452-825C-D9863CE4A08C}"/>
                  </a:ext>
                </a:extLst>
              </p:cNvPr>
              <p:cNvPicPr/>
              <p:nvPr/>
            </p:nvPicPr>
            <p:blipFill>
              <a:blip r:embed="rId9"/>
              <a:stretch>
                <a:fillRect/>
              </a:stretch>
            </p:blipFill>
            <p:spPr>
              <a:xfrm>
                <a:off x="1738493" y="2791540"/>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6" name="墨迹 15">
                <a:extLst>
                  <a:ext uri="{FF2B5EF4-FFF2-40B4-BE49-F238E27FC236}">
                    <a16:creationId xmlns:a16="http://schemas.microsoft.com/office/drawing/2014/main" id="{0C307B95-FCDA-4545-BCD1-819F66F99BB8}"/>
                  </a:ext>
                </a:extLst>
              </p14:cNvPr>
              <p14:cNvContentPartPr/>
              <p14:nvPr/>
            </p14:nvContentPartPr>
            <p14:xfrm>
              <a:off x="1714013" y="2742940"/>
              <a:ext cx="360" cy="360"/>
            </p14:xfrm>
          </p:contentPart>
        </mc:Choice>
        <mc:Fallback xmlns="">
          <p:pic>
            <p:nvPicPr>
              <p:cNvPr id="16" name="墨迹 15">
                <a:extLst>
                  <a:ext uri="{FF2B5EF4-FFF2-40B4-BE49-F238E27FC236}">
                    <a16:creationId xmlns:a16="http://schemas.microsoft.com/office/drawing/2014/main" id="{0C307B95-FCDA-4545-BCD1-819F66F99BB8}"/>
                  </a:ext>
                </a:extLst>
              </p:cNvPr>
              <p:cNvPicPr/>
              <p:nvPr/>
            </p:nvPicPr>
            <p:blipFill>
              <a:blip r:embed="rId11"/>
              <a:stretch>
                <a:fillRect/>
              </a:stretch>
            </p:blipFill>
            <p:spPr>
              <a:xfrm>
                <a:off x="1696013" y="2634940"/>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7" name="墨迹 16">
                <a:extLst>
                  <a:ext uri="{FF2B5EF4-FFF2-40B4-BE49-F238E27FC236}">
                    <a16:creationId xmlns:a16="http://schemas.microsoft.com/office/drawing/2014/main" id="{7BDEF26F-D86E-4099-8429-828BEEAAF30E}"/>
                  </a:ext>
                </a:extLst>
              </p14:cNvPr>
              <p14:cNvContentPartPr/>
              <p14:nvPr/>
            </p14:nvContentPartPr>
            <p14:xfrm>
              <a:off x="7746893" y="2463580"/>
              <a:ext cx="360" cy="360"/>
            </p14:xfrm>
          </p:contentPart>
        </mc:Choice>
        <mc:Fallback xmlns="">
          <p:pic>
            <p:nvPicPr>
              <p:cNvPr id="17" name="墨迹 16">
                <a:extLst>
                  <a:ext uri="{FF2B5EF4-FFF2-40B4-BE49-F238E27FC236}">
                    <a16:creationId xmlns:a16="http://schemas.microsoft.com/office/drawing/2014/main" id="{7BDEF26F-D86E-4099-8429-828BEEAAF30E}"/>
                  </a:ext>
                </a:extLst>
              </p:cNvPr>
              <p:cNvPicPr/>
              <p:nvPr/>
            </p:nvPicPr>
            <p:blipFill>
              <a:blip r:embed="rId13"/>
              <a:stretch>
                <a:fillRect/>
              </a:stretch>
            </p:blipFill>
            <p:spPr>
              <a:xfrm>
                <a:off x="7728893" y="2355580"/>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8" name="墨迹 17">
                <a:extLst>
                  <a:ext uri="{FF2B5EF4-FFF2-40B4-BE49-F238E27FC236}">
                    <a16:creationId xmlns:a16="http://schemas.microsoft.com/office/drawing/2014/main" id="{6C4DA6A9-A7AB-45E4-BBF1-CD696732CF7B}"/>
                  </a:ext>
                </a:extLst>
              </p14:cNvPr>
              <p14:cNvContentPartPr/>
              <p14:nvPr/>
            </p14:nvContentPartPr>
            <p14:xfrm>
              <a:off x="1032533" y="2899540"/>
              <a:ext cx="360" cy="360"/>
            </p14:xfrm>
          </p:contentPart>
        </mc:Choice>
        <mc:Fallback xmlns="">
          <p:pic>
            <p:nvPicPr>
              <p:cNvPr id="18" name="墨迹 17">
                <a:extLst>
                  <a:ext uri="{FF2B5EF4-FFF2-40B4-BE49-F238E27FC236}">
                    <a16:creationId xmlns:a16="http://schemas.microsoft.com/office/drawing/2014/main" id="{6C4DA6A9-A7AB-45E4-BBF1-CD696732CF7B}"/>
                  </a:ext>
                </a:extLst>
              </p:cNvPr>
              <p:cNvPicPr/>
              <p:nvPr/>
            </p:nvPicPr>
            <p:blipFill>
              <a:blip r:embed="rId9"/>
              <a:stretch>
                <a:fillRect/>
              </a:stretch>
            </p:blipFill>
            <p:spPr>
              <a:xfrm>
                <a:off x="1014533" y="2791540"/>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19" name="墨迹 18">
                <a:extLst>
                  <a:ext uri="{FF2B5EF4-FFF2-40B4-BE49-F238E27FC236}">
                    <a16:creationId xmlns:a16="http://schemas.microsoft.com/office/drawing/2014/main" id="{2D529BD0-6F73-420C-B526-D8D9A6062DCC}"/>
                  </a:ext>
                </a:extLst>
              </p14:cNvPr>
              <p14:cNvContentPartPr/>
              <p14:nvPr/>
            </p14:nvContentPartPr>
            <p14:xfrm>
              <a:off x="7150013" y="3513340"/>
              <a:ext cx="360" cy="360"/>
            </p14:xfrm>
          </p:contentPart>
        </mc:Choice>
        <mc:Fallback xmlns="">
          <p:pic>
            <p:nvPicPr>
              <p:cNvPr id="19" name="墨迹 18">
                <a:extLst>
                  <a:ext uri="{FF2B5EF4-FFF2-40B4-BE49-F238E27FC236}">
                    <a16:creationId xmlns:a16="http://schemas.microsoft.com/office/drawing/2014/main" id="{2D529BD0-6F73-420C-B526-D8D9A6062DCC}"/>
                  </a:ext>
                </a:extLst>
              </p:cNvPr>
              <p:cNvPicPr/>
              <p:nvPr/>
            </p:nvPicPr>
            <p:blipFill>
              <a:blip r:embed="rId16"/>
              <a:stretch>
                <a:fillRect/>
              </a:stretch>
            </p:blipFill>
            <p:spPr>
              <a:xfrm>
                <a:off x="7132013" y="3405340"/>
                <a:ext cx="36000" cy="216000"/>
              </a:xfrm>
              <a:prstGeom prst="rect">
                <a:avLst/>
              </a:prstGeom>
            </p:spPr>
          </p:pic>
        </mc:Fallback>
      </mc:AlternateContent>
      <p:sp>
        <p:nvSpPr>
          <p:cNvPr id="20" name="矩形 19">
            <a:extLst>
              <a:ext uri="{FF2B5EF4-FFF2-40B4-BE49-F238E27FC236}">
                <a16:creationId xmlns:a16="http://schemas.microsoft.com/office/drawing/2014/main" id="{E3A0E126-B4F2-48F0-B7F4-40C8FE5AAFB1}"/>
              </a:ext>
            </a:extLst>
          </p:cNvPr>
          <p:cNvSpPr/>
          <p:nvPr/>
        </p:nvSpPr>
        <p:spPr>
          <a:xfrm>
            <a:off x="1074516" y="3675743"/>
            <a:ext cx="845227" cy="774700"/>
          </a:xfrm>
          <a:prstGeom prst="rect">
            <a:avLst/>
          </a:prstGeom>
          <a:pattFill prst="dotDmn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398FACA4-3E32-4917-8FAB-AA7EEF5EF36E}"/>
              </a:ext>
            </a:extLst>
          </p:cNvPr>
          <p:cNvSpPr/>
          <p:nvPr/>
        </p:nvSpPr>
        <p:spPr>
          <a:xfrm>
            <a:off x="3064183" y="3675743"/>
            <a:ext cx="845227" cy="774700"/>
          </a:xfrm>
          <a:prstGeom prst="rect">
            <a:avLst/>
          </a:prstGeom>
          <a:pattFill prst="dotDmn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A7FBEFC7-13E3-44A1-BD96-1394E8A333BC}"/>
              </a:ext>
            </a:extLst>
          </p:cNvPr>
          <p:cNvSpPr/>
          <p:nvPr/>
        </p:nvSpPr>
        <p:spPr>
          <a:xfrm>
            <a:off x="5130712" y="3414461"/>
            <a:ext cx="673188" cy="197757"/>
          </a:xfrm>
          <a:prstGeom prst="rect">
            <a:avLst/>
          </a:prstGeom>
          <a:pattFill prst="dotDmn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DB54704F-F1B6-4277-8556-4F874293F97F}"/>
              </a:ext>
            </a:extLst>
          </p:cNvPr>
          <p:cNvSpPr/>
          <p:nvPr/>
        </p:nvSpPr>
        <p:spPr>
          <a:xfrm>
            <a:off x="5118012" y="3063101"/>
            <a:ext cx="673188" cy="197757"/>
          </a:xfrm>
          <a:prstGeom prst="rect">
            <a:avLst/>
          </a:prstGeom>
          <a:pattFill prst="dotDmn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971F0550-E460-46D7-A5E8-C598454F09B3}"/>
              </a:ext>
            </a:extLst>
          </p:cNvPr>
          <p:cNvSpPr/>
          <p:nvPr/>
        </p:nvSpPr>
        <p:spPr>
          <a:xfrm>
            <a:off x="3114865" y="4851399"/>
            <a:ext cx="371931" cy="156264"/>
          </a:xfrm>
          <a:prstGeom prst="rect">
            <a:avLst/>
          </a:prstGeom>
          <a:pattFill prst="dotDmn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020F407D-01A0-43DD-BBE2-A30EFE1F83EC}"/>
              </a:ext>
            </a:extLst>
          </p:cNvPr>
          <p:cNvSpPr/>
          <p:nvPr/>
        </p:nvSpPr>
        <p:spPr>
          <a:xfrm>
            <a:off x="3220673" y="5028828"/>
            <a:ext cx="266124" cy="97736"/>
          </a:xfrm>
          <a:prstGeom prst="rect">
            <a:avLst/>
          </a:prstGeom>
          <a:pattFill prst="dotDmn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0133F7BF-3BB3-43CA-9265-57A0644A88AF}"/>
              </a:ext>
            </a:extLst>
          </p:cNvPr>
          <p:cNvSpPr/>
          <p:nvPr/>
        </p:nvSpPr>
        <p:spPr>
          <a:xfrm>
            <a:off x="1094185" y="4864099"/>
            <a:ext cx="535647" cy="122766"/>
          </a:xfrm>
          <a:prstGeom prst="rect">
            <a:avLst/>
          </a:prstGeom>
          <a:pattFill prst="dotDmn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2D1A7904-84FB-4AE8-8F83-5019A14CF3DA}"/>
              </a:ext>
            </a:extLst>
          </p:cNvPr>
          <p:cNvSpPr/>
          <p:nvPr/>
        </p:nvSpPr>
        <p:spPr>
          <a:xfrm>
            <a:off x="1153752" y="5016129"/>
            <a:ext cx="361781" cy="89270"/>
          </a:xfrm>
          <a:prstGeom prst="rect">
            <a:avLst/>
          </a:prstGeom>
          <a:pattFill prst="dotDmn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D8C60BDD-5DD5-48D4-91E2-C02F27698C5E}"/>
              </a:ext>
            </a:extLst>
          </p:cNvPr>
          <p:cNvSpPr/>
          <p:nvPr/>
        </p:nvSpPr>
        <p:spPr>
          <a:xfrm>
            <a:off x="4421189" y="3063101"/>
            <a:ext cx="1560511" cy="75113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8A70D6BB-D319-44C6-ADE6-363B75DA2ED1}"/>
              </a:ext>
            </a:extLst>
          </p:cNvPr>
          <p:cNvSpPr/>
          <p:nvPr/>
        </p:nvSpPr>
        <p:spPr>
          <a:xfrm>
            <a:off x="470514" y="4800960"/>
            <a:ext cx="1560511" cy="323804"/>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A89DA7C7-7B44-4961-B4CA-9FE61FBA3659}"/>
              </a:ext>
            </a:extLst>
          </p:cNvPr>
          <p:cNvSpPr/>
          <p:nvPr/>
        </p:nvSpPr>
        <p:spPr>
          <a:xfrm>
            <a:off x="2571751" y="4838700"/>
            <a:ext cx="1560511" cy="323804"/>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aphicFrame>
        <p:nvGraphicFramePr>
          <p:cNvPr id="7" name="表格 6">
            <a:extLst>
              <a:ext uri="{FF2B5EF4-FFF2-40B4-BE49-F238E27FC236}">
                <a16:creationId xmlns:a16="http://schemas.microsoft.com/office/drawing/2014/main" id="{D5D83C2C-2A39-4514-82C0-9E8795133235}"/>
              </a:ext>
            </a:extLst>
          </p:cNvPr>
          <p:cNvGraphicFramePr/>
          <p:nvPr>
            <p:extLst>
              <p:ext uri="{D42A27DB-BD31-4B8C-83A1-F6EECF244321}">
                <p14:modId xmlns:p14="http://schemas.microsoft.com/office/powerpoint/2010/main" val="3174611824"/>
              </p:ext>
            </p:extLst>
          </p:nvPr>
        </p:nvGraphicFramePr>
        <p:xfrm>
          <a:off x="7472670" y="2161287"/>
          <a:ext cx="4066928" cy="3376762"/>
        </p:xfrm>
        <a:graphic>
          <a:graphicData uri="http://schemas.openxmlformats.org/drawingml/2006/table">
            <a:tbl>
              <a:tblPr firstRow="1">
                <a:tableStyleId>{7DF18680-E054-41AD-8BC1-D1AEF772440D}</a:tableStyleId>
              </a:tblPr>
              <a:tblGrid>
                <a:gridCol w="1798652">
                  <a:extLst>
                    <a:ext uri="{9D8B030D-6E8A-4147-A177-3AD203B41FA5}">
                      <a16:colId xmlns:a16="http://schemas.microsoft.com/office/drawing/2014/main" val="4137353154"/>
                    </a:ext>
                  </a:extLst>
                </a:gridCol>
                <a:gridCol w="1053296">
                  <a:extLst>
                    <a:ext uri="{9D8B030D-6E8A-4147-A177-3AD203B41FA5}">
                      <a16:colId xmlns:a16="http://schemas.microsoft.com/office/drawing/2014/main" val="856465739"/>
                    </a:ext>
                  </a:extLst>
                </a:gridCol>
                <a:gridCol w="1214980">
                  <a:extLst>
                    <a:ext uri="{9D8B030D-6E8A-4147-A177-3AD203B41FA5}">
                      <a16:colId xmlns:a16="http://schemas.microsoft.com/office/drawing/2014/main" val="2880609163"/>
                    </a:ext>
                  </a:extLst>
                </a:gridCol>
              </a:tblGrid>
              <a:tr h="530413">
                <a:tc>
                  <a:txBody>
                    <a:bodyPr/>
                    <a:lstStyle/>
                    <a:p>
                      <a:pPr algn="ctr" fontAlgn="ctr">
                        <a:spcBef>
                          <a:spcPts val="0"/>
                        </a:spcBef>
                        <a:spcAft>
                          <a:spcPts val="0"/>
                        </a:spcAft>
                      </a:pPr>
                      <a:r>
                        <a:rPr lang="en-US" sz="1600" u="none" strike="noStrike" dirty="0">
                          <a:effectLst/>
                        </a:rPr>
                        <a:t>Payment Platform</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Order Count</a:t>
                      </a:r>
                      <a:endParaRPr lang="en-US" altLang="zh-CN" sz="2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600" u="none" strike="noStrike" dirty="0">
                          <a:effectLst/>
                        </a:rPr>
                        <a:t>Account Count</a:t>
                      </a:r>
                      <a:endParaRPr lang="en-US" altLang="zh-CN" sz="28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1478890553"/>
                  </a:ext>
                </a:extLst>
              </a:tr>
              <a:tr h="496800">
                <a:tc>
                  <a:txBody>
                    <a:bodyPr/>
                    <a:lstStyle/>
                    <a:p>
                      <a:pPr marL="72000" algn="l" fontAlgn="ctr">
                        <a:spcBef>
                          <a:spcPts val="0"/>
                        </a:spcBef>
                        <a:spcAft>
                          <a:spcPts val="0"/>
                        </a:spcAft>
                      </a:pPr>
                      <a:r>
                        <a:rPr lang="en-US" sz="1800" u="none" strike="noStrike" dirty="0">
                          <a:effectLst/>
                        </a:rPr>
                        <a:t>decimal25.com</a:t>
                      </a:r>
                      <a:endParaRPr lang="en-US" altLang="zh-CN" sz="1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2176</a:t>
                      </a:r>
                      <a:endParaRPr lang="en-US" altLang="zh-CN" sz="1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a:effectLst/>
                        </a:rPr>
                        <a:t>193</a:t>
                      </a:r>
                      <a:endParaRPr lang="en-US" altLang="zh-CN" sz="1800" b="0" i="0" u="none" strike="noStrike">
                        <a:effectLst/>
                        <a:latin typeface="Arial" panose="020B0604020202020204" pitchFamily="34" charset="0"/>
                      </a:endParaRPr>
                    </a:p>
                  </a:txBody>
                  <a:tcPr marL="6350" marR="6350" marT="6350" marB="0" anchor="ctr"/>
                </a:tc>
                <a:extLst>
                  <a:ext uri="{0D108BD9-81ED-4DB2-BD59-A6C34878D82A}">
                    <a16:rowId xmlns:a16="http://schemas.microsoft.com/office/drawing/2014/main" val="2955627726"/>
                  </a:ext>
                </a:extLst>
              </a:tr>
              <a:tr h="496800">
                <a:tc>
                  <a:txBody>
                    <a:bodyPr/>
                    <a:lstStyle/>
                    <a:p>
                      <a:pPr marL="72000" algn="l" fontAlgn="ctr">
                        <a:spcBef>
                          <a:spcPts val="0"/>
                        </a:spcBef>
                        <a:spcAft>
                          <a:spcPts val="0"/>
                        </a:spcAft>
                      </a:pPr>
                      <a:r>
                        <a:rPr lang="en-US" sz="1800" u="none" strike="noStrike" dirty="0">
                          <a:effectLst/>
                        </a:rPr>
                        <a:t>buyibk.cn</a:t>
                      </a:r>
                      <a:endParaRPr lang="en-US" altLang="zh-CN" sz="1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1103</a:t>
                      </a:r>
                      <a:endParaRPr lang="en-US" altLang="zh-CN" sz="1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723</a:t>
                      </a:r>
                      <a:endParaRPr lang="en-US" altLang="zh-CN" sz="18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2027249808"/>
                  </a:ext>
                </a:extLst>
              </a:tr>
              <a:tr h="496800">
                <a:tc>
                  <a:txBody>
                    <a:bodyPr/>
                    <a:lstStyle/>
                    <a:p>
                      <a:pPr marL="72000" algn="l" fontAlgn="ctr">
                        <a:spcBef>
                          <a:spcPts val="0"/>
                        </a:spcBef>
                        <a:spcAft>
                          <a:spcPts val="0"/>
                        </a:spcAft>
                      </a:pPr>
                      <a:r>
                        <a:rPr lang="en-US" sz="1800" u="none" strike="noStrike" dirty="0">
                          <a:effectLst/>
                        </a:rPr>
                        <a:t>luchengpay.com</a:t>
                      </a:r>
                      <a:endParaRPr lang="en-US" altLang="zh-CN" sz="1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531</a:t>
                      </a:r>
                      <a:endParaRPr lang="en-US" altLang="zh-CN" sz="1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86</a:t>
                      </a:r>
                      <a:endParaRPr lang="en-US" altLang="zh-CN" sz="18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4065314192"/>
                  </a:ext>
                </a:extLst>
              </a:tr>
              <a:tr h="496800">
                <a:tc>
                  <a:txBody>
                    <a:bodyPr/>
                    <a:lstStyle/>
                    <a:p>
                      <a:pPr marL="72000" algn="l" fontAlgn="ctr">
                        <a:spcBef>
                          <a:spcPts val="0"/>
                        </a:spcBef>
                        <a:spcAft>
                          <a:spcPts val="0"/>
                        </a:spcAft>
                      </a:pPr>
                      <a:r>
                        <a:rPr lang="en-US" sz="1800" u="none" strike="noStrike" dirty="0">
                          <a:effectLst/>
                        </a:rPr>
                        <a:t>huahaiteng.com</a:t>
                      </a:r>
                      <a:endParaRPr lang="en-US" altLang="zh-CN" sz="1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a:effectLst/>
                        </a:rPr>
                        <a:t>210</a:t>
                      </a:r>
                      <a:endParaRPr lang="en-US" altLang="zh-CN" sz="1800" b="0" i="0" u="none" strike="noStrike">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40</a:t>
                      </a:r>
                      <a:endParaRPr lang="en-US" altLang="zh-CN" sz="18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531441758"/>
                  </a:ext>
                </a:extLst>
              </a:tr>
              <a:tr h="496800">
                <a:tc>
                  <a:txBody>
                    <a:bodyPr/>
                    <a:lstStyle/>
                    <a:p>
                      <a:pPr marL="72000" algn="l" fontAlgn="ctr">
                        <a:spcBef>
                          <a:spcPts val="0"/>
                        </a:spcBef>
                        <a:spcAft>
                          <a:spcPts val="0"/>
                        </a:spcAft>
                      </a:pPr>
                      <a:r>
                        <a:rPr lang="en-US" sz="1800" u="none" strike="noStrike" dirty="0">
                          <a:effectLst/>
                        </a:rPr>
                        <a:t>dianfeng789.top</a:t>
                      </a:r>
                      <a:endParaRPr lang="en-US" altLang="zh-CN" sz="1800" b="0"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a:effectLst/>
                        </a:rPr>
                        <a:t>57</a:t>
                      </a:r>
                      <a:endParaRPr lang="en-US" altLang="zh-CN" sz="1800" b="0" i="0" u="none" strike="noStrike">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u="none" strike="noStrike" dirty="0">
                          <a:effectLst/>
                        </a:rPr>
                        <a:t>6</a:t>
                      </a:r>
                      <a:endParaRPr lang="en-US" altLang="zh-CN" sz="1800" b="0"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1690501902"/>
                  </a:ext>
                </a:extLst>
              </a:tr>
              <a:tr h="362349">
                <a:tc>
                  <a:txBody>
                    <a:bodyPr/>
                    <a:lstStyle/>
                    <a:p>
                      <a:pPr algn="ctr" fontAlgn="ctr">
                        <a:spcBef>
                          <a:spcPts val="0"/>
                        </a:spcBef>
                        <a:spcAft>
                          <a:spcPts val="0"/>
                        </a:spcAft>
                      </a:pPr>
                      <a:r>
                        <a:rPr lang="en-US" altLang="zh-CN" sz="1800" b="1" u="none" strike="noStrike" dirty="0">
                          <a:effectLst/>
                        </a:rPr>
                        <a:t>Total</a:t>
                      </a:r>
                      <a:endParaRPr lang="zh-CN" altLang="en-US" sz="1800" b="1"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b="1" u="none" strike="noStrike" dirty="0">
                          <a:effectLst/>
                        </a:rPr>
                        <a:t>4077</a:t>
                      </a:r>
                      <a:endParaRPr lang="en-US" altLang="zh-CN" sz="1800" b="1" i="0" u="none" strike="noStrike" dirty="0">
                        <a:effectLst/>
                        <a:latin typeface="Arial" panose="020B0604020202020204" pitchFamily="34" charset="0"/>
                      </a:endParaRPr>
                    </a:p>
                  </a:txBody>
                  <a:tcPr marL="6350" marR="6350" marT="6350" marB="0" anchor="ctr"/>
                </a:tc>
                <a:tc>
                  <a:txBody>
                    <a:bodyPr/>
                    <a:lstStyle/>
                    <a:p>
                      <a:pPr algn="ctr" fontAlgn="ctr">
                        <a:spcBef>
                          <a:spcPts val="0"/>
                        </a:spcBef>
                        <a:spcAft>
                          <a:spcPts val="0"/>
                        </a:spcAft>
                      </a:pPr>
                      <a:r>
                        <a:rPr lang="en-US" sz="1800" b="1" u="none" strike="noStrike" dirty="0">
                          <a:effectLst/>
                        </a:rPr>
                        <a:t>1048</a:t>
                      </a:r>
                      <a:endParaRPr lang="en-US" altLang="zh-CN" sz="1800" b="1" i="0" u="none" strike="noStrike" dirty="0">
                        <a:effectLst/>
                        <a:latin typeface="Arial" panose="020B0604020202020204" pitchFamily="34" charset="0"/>
                      </a:endParaRPr>
                    </a:p>
                  </a:txBody>
                  <a:tcPr marL="6350" marR="6350" marT="6350" marB="0" anchor="ctr"/>
                </a:tc>
                <a:extLst>
                  <a:ext uri="{0D108BD9-81ED-4DB2-BD59-A6C34878D82A}">
                    <a16:rowId xmlns:a16="http://schemas.microsoft.com/office/drawing/2014/main" val="2229975555"/>
                  </a:ext>
                </a:extLst>
              </a:tr>
            </a:tbl>
          </a:graphicData>
        </a:graphic>
      </p:graphicFrame>
      <p:cxnSp>
        <p:nvCxnSpPr>
          <p:cNvPr id="30" name="直接箭头连接符 29">
            <a:extLst>
              <a:ext uri="{FF2B5EF4-FFF2-40B4-BE49-F238E27FC236}">
                <a16:creationId xmlns:a16="http://schemas.microsoft.com/office/drawing/2014/main" id="{7E92538F-CD98-4CB4-8C5F-B44D0EEB908A}"/>
              </a:ext>
            </a:extLst>
          </p:cNvPr>
          <p:cNvCxnSpPr>
            <a:cxnSpLocks/>
          </p:cNvCxnSpPr>
          <p:nvPr/>
        </p:nvCxnSpPr>
        <p:spPr>
          <a:xfrm flipV="1">
            <a:off x="6387096" y="3675747"/>
            <a:ext cx="1019905" cy="1"/>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1" name="文本框 30">
            <a:extLst>
              <a:ext uri="{FF2B5EF4-FFF2-40B4-BE49-F238E27FC236}">
                <a16:creationId xmlns:a16="http://schemas.microsoft.com/office/drawing/2014/main" id="{7AE1CB83-AEDC-4910-8B01-68DA2A578FA1}"/>
              </a:ext>
            </a:extLst>
          </p:cNvPr>
          <p:cNvSpPr txBox="1"/>
          <p:nvPr/>
        </p:nvSpPr>
        <p:spPr>
          <a:xfrm>
            <a:off x="503520" y="1698416"/>
            <a:ext cx="5696972" cy="400110"/>
          </a:xfrm>
          <a:prstGeom prst="rect">
            <a:avLst/>
          </a:prstGeom>
          <a:noFill/>
        </p:spPr>
        <p:txBody>
          <a:bodyPr wrap="square">
            <a:spAutoFit/>
          </a:bodyPr>
          <a:lstStyle/>
          <a:p>
            <a:pPr algn="ctr"/>
            <a:r>
              <a:rPr lang="en-US" altLang="zh-CN" sz="2000" b="1" dirty="0">
                <a:solidFill>
                  <a:srgbClr val="000000"/>
                </a:solidFill>
              </a:rPr>
              <a:t>Place orders but not make actual payments</a:t>
            </a:r>
            <a:endParaRPr lang="zh-CN" altLang="en-US" sz="2000" dirty="0"/>
          </a:p>
        </p:txBody>
      </p:sp>
      <p:sp>
        <p:nvSpPr>
          <p:cNvPr id="35" name="文本框 34">
            <a:extLst>
              <a:ext uri="{FF2B5EF4-FFF2-40B4-BE49-F238E27FC236}">
                <a16:creationId xmlns:a16="http://schemas.microsoft.com/office/drawing/2014/main" id="{6C12335A-28CC-4C0C-B8F6-94013A51AF49}"/>
              </a:ext>
            </a:extLst>
          </p:cNvPr>
          <p:cNvSpPr txBox="1"/>
          <p:nvPr/>
        </p:nvSpPr>
        <p:spPr>
          <a:xfrm>
            <a:off x="663944" y="5595567"/>
            <a:ext cx="10864112"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CN" sz="2000" dirty="0"/>
              <a:t>Fourth-party payment services use many virtual merchant accounts</a:t>
            </a:r>
            <a:endParaRPr lang="zh-CN" altLang="en-US" sz="2000" dirty="0"/>
          </a:p>
        </p:txBody>
      </p:sp>
    </p:spTree>
    <p:extLst>
      <p:ext uri="{BB962C8B-B14F-4D97-AF65-F5344CB8AC3E}">
        <p14:creationId xmlns:p14="http://schemas.microsoft.com/office/powerpoint/2010/main" val="68382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down)">
                                      <p:cBhvr>
                                        <p:cTn id="22" dur="500"/>
                                        <p:tgtEl>
                                          <p:spTgt spid="3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down)">
                                      <p:cBhvr>
                                        <p:cTn id="29" dur="500"/>
                                        <p:tgtEl>
                                          <p:spTgt spid="30"/>
                                        </p:tgtEl>
                                      </p:cBhvr>
                                    </p:animEffect>
                                  </p:childTnLst>
                                </p:cTn>
                              </p:par>
                            </p:childTnLst>
                          </p:cTn>
                        </p:par>
                        <p:par>
                          <p:cTn id="30" fill="hold">
                            <p:stCondLst>
                              <p:cond delay="2500"/>
                            </p:stCondLst>
                            <p:childTnLst>
                              <p:par>
                                <p:cTn id="31" presetID="22" presetClass="entr" presetSubtype="4"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down)">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down)">
                                      <p:cBhvr>
                                        <p:cTn id="4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2" grpId="0" animBg="1"/>
      <p:bldP spid="34" grpId="0" animBg="1"/>
      <p:bldP spid="31" grpId="0"/>
      <p:bldP spid="3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758940"/>
            <a:ext cx="3079433"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App Clustering</a:t>
            </a:r>
            <a:endParaRPr lang="zh-CN" altLang="en-US" sz="2800" dirty="0">
              <a:latin typeface="Arial Black" panose="020B0A0402010202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001F3F5D-C59F-4FA0-8D02-83B94FC7348B}"/>
              </a:ext>
            </a:extLst>
          </p:cNvPr>
          <p:cNvSpPr txBox="1"/>
          <p:nvPr/>
        </p:nvSpPr>
        <p:spPr>
          <a:xfrm>
            <a:off x="248603" y="576163"/>
            <a:ext cx="2600007" cy="338554"/>
          </a:xfrm>
          <a:prstGeom prst="rect">
            <a:avLst/>
          </a:prstGeom>
          <a:noFill/>
        </p:spPr>
        <p:txBody>
          <a:bodyPr wrap="none" rtlCol="0">
            <a:spAutoFit/>
          </a:bodyPr>
          <a:lstStyle/>
          <a:p>
            <a:r>
              <a:rPr lang="en-US" altLang="zh-CN" sz="1600" dirty="0">
                <a:latin typeface="Calibri" panose="020F0502020204030204" pitchFamily="34" charset="0"/>
                <a:cs typeface="Calibri" panose="020F0502020204030204" pitchFamily="34" charset="0"/>
              </a:rPr>
              <a:t>Inferring new Gambling Apps</a:t>
            </a:r>
            <a:endParaRPr lang="zh-CN" altLang="en-US" sz="1600" dirty="0">
              <a:latin typeface="Calibri" panose="020F0502020204030204" pitchFamily="34" charset="0"/>
              <a:cs typeface="Calibri" panose="020F0502020204030204" pitchFamily="34" charset="0"/>
            </a:endParaRPr>
          </a:p>
        </p:txBody>
      </p:sp>
      <p:pic>
        <p:nvPicPr>
          <p:cNvPr id="5" name="图片 4" descr="图形用户界面&#10;&#10;描述已自动生成">
            <a:extLst>
              <a:ext uri="{FF2B5EF4-FFF2-40B4-BE49-F238E27FC236}">
                <a16:creationId xmlns:a16="http://schemas.microsoft.com/office/drawing/2014/main" id="{F9D3CFD1-D7DD-48D5-AAE4-CE6DCF724B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658" y="1762262"/>
            <a:ext cx="2174883" cy="3866457"/>
          </a:xfrm>
          <a:prstGeom prst="rect">
            <a:avLst/>
          </a:prstGeom>
        </p:spPr>
      </p:pic>
      <p:pic>
        <p:nvPicPr>
          <p:cNvPr id="10" name="图片 9" descr="图形用户界面&#10;&#10;描述已自动生成">
            <a:extLst>
              <a:ext uri="{FF2B5EF4-FFF2-40B4-BE49-F238E27FC236}">
                <a16:creationId xmlns:a16="http://schemas.microsoft.com/office/drawing/2014/main" id="{68E2D30A-3EA0-4230-802A-1AAAC50D6A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5016" y="1762262"/>
            <a:ext cx="2174882" cy="3866456"/>
          </a:xfrm>
          <a:prstGeom prst="rect">
            <a:avLst/>
          </a:prstGeom>
        </p:spPr>
      </p:pic>
      <p:pic>
        <p:nvPicPr>
          <p:cNvPr id="21" name="图片 20" descr="图形用户界面&#10;&#10;描述已自动生成">
            <a:extLst>
              <a:ext uri="{FF2B5EF4-FFF2-40B4-BE49-F238E27FC236}">
                <a16:creationId xmlns:a16="http://schemas.microsoft.com/office/drawing/2014/main" id="{7EBBA314-0FE3-45F8-93F4-352F4F487E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2375" y="1762261"/>
            <a:ext cx="2174881" cy="3866456"/>
          </a:xfrm>
          <a:prstGeom prst="rect">
            <a:avLst/>
          </a:prstGeom>
        </p:spPr>
      </p:pic>
      <p:sp>
        <p:nvSpPr>
          <p:cNvPr id="37" name="文本框 36">
            <a:extLst>
              <a:ext uri="{FF2B5EF4-FFF2-40B4-BE49-F238E27FC236}">
                <a16:creationId xmlns:a16="http://schemas.microsoft.com/office/drawing/2014/main" id="{1C142915-391D-4FAB-B87B-3167826FF0E1}"/>
              </a:ext>
            </a:extLst>
          </p:cNvPr>
          <p:cNvSpPr txBox="1"/>
          <p:nvPr/>
        </p:nvSpPr>
        <p:spPr>
          <a:xfrm>
            <a:off x="248602" y="1229281"/>
            <a:ext cx="5424066" cy="461665"/>
          </a:xfrm>
          <a:prstGeom prst="rect">
            <a:avLst/>
          </a:prstGeom>
          <a:noFill/>
        </p:spPr>
        <p:txBody>
          <a:bodyPr wrap="square">
            <a:spAutoFit/>
          </a:bodyPr>
          <a:lstStyle/>
          <a:p>
            <a:r>
              <a:rPr lang="en-US" altLang="zh-CN" sz="2400" b="1" i="0" dirty="0">
                <a:solidFill>
                  <a:srgbClr val="013A89"/>
                </a:solidFill>
                <a:effectLst/>
                <a:latin typeface="Calibri" panose="020F0502020204030204" pitchFamily="34" charset="0"/>
                <a:cs typeface="Calibri" panose="020F0502020204030204" pitchFamily="34" charset="0"/>
              </a:rPr>
              <a:t>Gambling apps with similar UI structures</a:t>
            </a:r>
          </a:p>
        </p:txBody>
      </p:sp>
      <p:sp>
        <p:nvSpPr>
          <p:cNvPr id="9" name="文本框 8">
            <a:extLst>
              <a:ext uri="{FF2B5EF4-FFF2-40B4-BE49-F238E27FC236}">
                <a16:creationId xmlns:a16="http://schemas.microsoft.com/office/drawing/2014/main" id="{C17FD159-77E0-4259-A569-D744BA832469}"/>
              </a:ext>
            </a:extLst>
          </p:cNvPr>
          <p:cNvSpPr txBox="1"/>
          <p:nvPr/>
        </p:nvSpPr>
        <p:spPr>
          <a:xfrm>
            <a:off x="1851950" y="5700032"/>
            <a:ext cx="8681012" cy="70788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342900" indent="-342900" algn="ctr">
              <a:buFont typeface="Wingdings" panose="05000000000000000000" pitchFamily="2" charset="2"/>
              <a:buChar char="Ø"/>
            </a:pPr>
            <a:r>
              <a:rPr lang="en-US" altLang="zh-CN" sz="2000" dirty="0"/>
              <a:t>Are gambling apps having similar UI operated by the same group?</a:t>
            </a:r>
          </a:p>
          <a:p>
            <a:pPr marL="342900" indent="-342900" algn="ctr">
              <a:buFont typeface="Wingdings" panose="05000000000000000000" pitchFamily="2" charset="2"/>
              <a:buChar char="Ø"/>
            </a:pPr>
            <a:r>
              <a:rPr lang="en-US" altLang="zh-CN" sz="2000" dirty="0"/>
              <a:t>Can we find more gambling apps by analyzing their relationships?</a:t>
            </a:r>
            <a:endParaRPr lang="zh-CN" altLang="en-US" sz="2000" dirty="0"/>
          </a:p>
        </p:txBody>
      </p:sp>
    </p:spTree>
    <p:extLst>
      <p:ext uri="{BB962C8B-B14F-4D97-AF65-F5344CB8AC3E}">
        <p14:creationId xmlns:p14="http://schemas.microsoft.com/office/powerpoint/2010/main" val="291063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a:extLst>
              <a:ext uri="{FF2B5EF4-FFF2-40B4-BE49-F238E27FC236}">
                <a16:creationId xmlns:a16="http://schemas.microsoft.com/office/drawing/2014/main" id="{7EBB8917-9A56-4AA8-86A2-FD4FC9C62B72}"/>
              </a:ext>
            </a:extLst>
          </p:cNvPr>
          <p:cNvSpPr/>
          <p:nvPr/>
        </p:nvSpPr>
        <p:spPr>
          <a:xfrm>
            <a:off x="4540250" y="3035300"/>
            <a:ext cx="908050" cy="215900"/>
          </a:xfrm>
          <a:custGeom>
            <a:avLst/>
            <a:gdLst>
              <a:gd name="connsiteX0" fmla="*/ 0 w 908050"/>
              <a:gd name="connsiteY0" fmla="*/ 0 h 215900"/>
              <a:gd name="connsiteX1" fmla="*/ 603250 w 908050"/>
              <a:gd name="connsiteY1" fmla="*/ 38100 h 215900"/>
              <a:gd name="connsiteX2" fmla="*/ 908050 w 908050"/>
              <a:gd name="connsiteY2" fmla="*/ 215900 h 215900"/>
            </a:gdLst>
            <a:ahLst/>
            <a:cxnLst>
              <a:cxn ang="0">
                <a:pos x="connsiteX0" y="connsiteY0"/>
              </a:cxn>
              <a:cxn ang="0">
                <a:pos x="connsiteX1" y="connsiteY1"/>
              </a:cxn>
              <a:cxn ang="0">
                <a:pos x="connsiteX2" y="connsiteY2"/>
              </a:cxn>
            </a:cxnLst>
            <a:rect l="l" t="t" r="r" b="b"/>
            <a:pathLst>
              <a:path w="908050" h="215900">
                <a:moveTo>
                  <a:pt x="0" y="0"/>
                </a:moveTo>
                <a:cubicBezTo>
                  <a:pt x="225954" y="1058"/>
                  <a:pt x="451908" y="2117"/>
                  <a:pt x="603250" y="38100"/>
                </a:cubicBezTo>
                <a:cubicBezTo>
                  <a:pt x="754592" y="74083"/>
                  <a:pt x="831321" y="144991"/>
                  <a:pt x="908050" y="215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33BE2F89-A58F-4896-8A3B-2EA944A634E0}"/>
              </a:ext>
            </a:extLst>
          </p:cNvPr>
          <p:cNvSpPr/>
          <p:nvPr/>
        </p:nvSpPr>
        <p:spPr>
          <a:xfrm>
            <a:off x="5461000" y="2597150"/>
            <a:ext cx="514350" cy="647700"/>
          </a:xfrm>
          <a:custGeom>
            <a:avLst/>
            <a:gdLst>
              <a:gd name="connsiteX0" fmla="*/ 514350 w 514350"/>
              <a:gd name="connsiteY0" fmla="*/ 0 h 647700"/>
              <a:gd name="connsiteX1" fmla="*/ 349250 w 514350"/>
              <a:gd name="connsiteY1" fmla="*/ 393700 h 647700"/>
              <a:gd name="connsiteX2" fmla="*/ 0 w 514350"/>
              <a:gd name="connsiteY2" fmla="*/ 647700 h 647700"/>
            </a:gdLst>
            <a:ahLst/>
            <a:cxnLst>
              <a:cxn ang="0">
                <a:pos x="connsiteX0" y="connsiteY0"/>
              </a:cxn>
              <a:cxn ang="0">
                <a:pos x="connsiteX1" y="connsiteY1"/>
              </a:cxn>
              <a:cxn ang="0">
                <a:pos x="connsiteX2" y="connsiteY2"/>
              </a:cxn>
            </a:cxnLst>
            <a:rect l="l" t="t" r="r" b="b"/>
            <a:pathLst>
              <a:path w="514350" h="647700">
                <a:moveTo>
                  <a:pt x="514350" y="0"/>
                </a:moveTo>
                <a:cubicBezTo>
                  <a:pt x="474662" y="142875"/>
                  <a:pt x="434975" y="285750"/>
                  <a:pt x="349250" y="393700"/>
                </a:cubicBezTo>
                <a:cubicBezTo>
                  <a:pt x="263525" y="501650"/>
                  <a:pt x="131762" y="574675"/>
                  <a:pt x="0" y="6477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C163EDB8-F69E-41C3-B1E6-6DD7F2162364}"/>
              </a:ext>
            </a:extLst>
          </p:cNvPr>
          <p:cNvSpPr/>
          <p:nvPr/>
        </p:nvSpPr>
        <p:spPr>
          <a:xfrm>
            <a:off x="4648200" y="3238500"/>
            <a:ext cx="806450" cy="546100"/>
          </a:xfrm>
          <a:custGeom>
            <a:avLst/>
            <a:gdLst>
              <a:gd name="connsiteX0" fmla="*/ 0 w 806450"/>
              <a:gd name="connsiteY0" fmla="*/ 546100 h 546100"/>
              <a:gd name="connsiteX1" fmla="*/ 488950 w 806450"/>
              <a:gd name="connsiteY1" fmla="*/ 400050 h 546100"/>
              <a:gd name="connsiteX2" fmla="*/ 806450 w 806450"/>
              <a:gd name="connsiteY2" fmla="*/ 0 h 546100"/>
            </a:gdLst>
            <a:ahLst/>
            <a:cxnLst>
              <a:cxn ang="0">
                <a:pos x="connsiteX0" y="connsiteY0"/>
              </a:cxn>
              <a:cxn ang="0">
                <a:pos x="connsiteX1" y="connsiteY1"/>
              </a:cxn>
              <a:cxn ang="0">
                <a:pos x="connsiteX2" y="connsiteY2"/>
              </a:cxn>
            </a:cxnLst>
            <a:rect l="l" t="t" r="r" b="b"/>
            <a:pathLst>
              <a:path w="806450" h="546100">
                <a:moveTo>
                  <a:pt x="0" y="546100"/>
                </a:moveTo>
                <a:cubicBezTo>
                  <a:pt x="177271" y="518583"/>
                  <a:pt x="354542" y="491067"/>
                  <a:pt x="488950" y="400050"/>
                </a:cubicBezTo>
                <a:cubicBezTo>
                  <a:pt x="623358" y="309033"/>
                  <a:pt x="714904" y="154516"/>
                  <a:pt x="80645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FE90143A-5623-4F6F-A7F7-B40537C4985B}"/>
              </a:ext>
            </a:extLst>
          </p:cNvPr>
          <p:cNvSpPr/>
          <p:nvPr/>
        </p:nvSpPr>
        <p:spPr>
          <a:xfrm>
            <a:off x="5441950" y="3244850"/>
            <a:ext cx="1098550" cy="330200"/>
          </a:xfrm>
          <a:custGeom>
            <a:avLst/>
            <a:gdLst>
              <a:gd name="connsiteX0" fmla="*/ 1098550 w 1098550"/>
              <a:gd name="connsiteY0" fmla="*/ 330200 h 330200"/>
              <a:gd name="connsiteX1" fmla="*/ 495300 w 1098550"/>
              <a:gd name="connsiteY1" fmla="*/ 228600 h 330200"/>
              <a:gd name="connsiteX2" fmla="*/ 0 w 1098550"/>
              <a:gd name="connsiteY2" fmla="*/ 0 h 330200"/>
            </a:gdLst>
            <a:ahLst/>
            <a:cxnLst>
              <a:cxn ang="0">
                <a:pos x="connsiteX0" y="connsiteY0"/>
              </a:cxn>
              <a:cxn ang="0">
                <a:pos x="connsiteX1" y="connsiteY1"/>
              </a:cxn>
              <a:cxn ang="0">
                <a:pos x="connsiteX2" y="connsiteY2"/>
              </a:cxn>
            </a:cxnLst>
            <a:rect l="l" t="t" r="r" b="b"/>
            <a:pathLst>
              <a:path w="1098550" h="330200">
                <a:moveTo>
                  <a:pt x="1098550" y="330200"/>
                </a:moveTo>
                <a:cubicBezTo>
                  <a:pt x="888471" y="306916"/>
                  <a:pt x="678392" y="283633"/>
                  <a:pt x="495300" y="228600"/>
                </a:cubicBezTo>
                <a:cubicBezTo>
                  <a:pt x="312208" y="173567"/>
                  <a:pt x="156104" y="86783"/>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F904ED2-96E9-4007-8F73-B1D286740731}"/>
              </a:ext>
            </a:extLst>
          </p:cNvPr>
          <p:cNvSpPr/>
          <p:nvPr/>
        </p:nvSpPr>
        <p:spPr>
          <a:xfrm>
            <a:off x="4578350" y="4381500"/>
            <a:ext cx="1206500" cy="114300"/>
          </a:xfrm>
          <a:custGeom>
            <a:avLst/>
            <a:gdLst>
              <a:gd name="connsiteX0" fmla="*/ 0 w 1206500"/>
              <a:gd name="connsiteY0" fmla="*/ 114300 h 114300"/>
              <a:gd name="connsiteX1" fmla="*/ 723900 w 1206500"/>
              <a:gd name="connsiteY1" fmla="*/ 76200 h 114300"/>
              <a:gd name="connsiteX2" fmla="*/ 1206500 w 1206500"/>
              <a:gd name="connsiteY2" fmla="*/ 0 h 114300"/>
            </a:gdLst>
            <a:ahLst/>
            <a:cxnLst>
              <a:cxn ang="0">
                <a:pos x="connsiteX0" y="connsiteY0"/>
              </a:cxn>
              <a:cxn ang="0">
                <a:pos x="connsiteX1" y="connsiteY1"/>
              </a:cxn>
              <a:cxn ang="0">
                <a:pos x="connsiteX2" y="connsiteY2"/>
              </a:cxn>
            </a:cxnLst>
            <a:rect l="l" t="t" r="r" b="b"/>
            <a:pathLst>
              <a:path w="1206500" h="114300">
                <a:moveTo>
                  <a:pt x="0" y="114300"/>
                </a:moveTo>
                <a:cubicBezTo>
                  <a:pt x="261408" y="104775"/>
                  <a:pt x="522817" y="95250"/>
                  <a:pt x="723900" y="76200"/>
                </a:cubicBezTo>
                <a:cubicBezTo>
                  <a:pt x="924983" y="57150"/>
                  <a:pt x="1065741" y="28575"/>
                  <a:pt x="12065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B9A10FA-C079-48E4-9F04-6105BFF76361}"/>
              </a:ext>
            </a:extLst>
          </p:cNvPr>
          <p:cNvSpPr/>
          <p:nvPr/>
        </p:nvSpPr>
        <p:spPr>
          <a:xfrm>
            <a:off x="5746750" y="3987800"/>
            <a:ext cx="83536" cy="381000"/>
          </a:xfrm>
          <a:custGeom>
            <a:avLst/>
            <a:gdLst>
              <a:gd name="connsiteX0" fmla="*/ 0 w 83536"/>
              <a:gd name="connsiteY0" fmla="*/ 0 h 381000"/>
              <a:gd name="connsiteX1" fmla="*/ 82550 w 83536"/>
              <a:gd name="connsiteY1" fmla="*/ 222250 h 381000"/>
              <a:gd name="connsiteX2" fmla="*/ 38100 w 83536"/>
              <a:gd name="connsiteY2" fmla="*/ 381000 h 381000"/>
            </a:gdLst>
            <a:ahLst/>
            <a:cxnLst>
              <a:cxn ang="0">
                <a:pos x="connsiteX0" y="connsiteY0"/>
              </a:cxn>
              <a:cxn ang="0">
                <a:pos x="connsiteX1" y="connsiteY1"/>
              </a:cxn>
              <a:cxn ang="0">
                <a:pos x="connsiteX2" y="connsiteY2"/>
              </a:cxn>
            </a:cxnLst>
            <a:rect l="l" t="t" r="r" b="b"/>
            <a:pathLst>
              <a:path w="83536" h="381000">
                <a:moveTo>
                  <a:pt x="0" y="0"/>
                </a:moveTo>
                <a:cubicBezTo>
                  <a:pt x="38100" y="79375"/>
                  <a:pt x="76200" y="158750"/>
                  <a:pt x="82550" y="222250"/>
                </a:cubicBezTo>
                <a:cubicBezTo>
                  <a:pt x="88900" y="285750"/>
                  <a:pt x="63500" y="333375"/>
                  <a:pt x="38100" y="3810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0DA7A1A-5E60-4457-A8CB-0C5B67B7BABC}"/>
              </a:ext>
            </a:extLst>
          </p:cNvPr>
          <p:cNvSpPr/>
          <p:nvPr/>
        </p:nvSpPr>
        <p:spPr>
          <a:xfrm>
            <a:off x="5784850" y="4368800"/>
            <a:ext cx="717550" cy="419100"/>
          </a:xfrm>
          <a:custGeom>
            <a:avLst/>
            <a:gdLst>
              <a:gd name="connsiteX0" fmla="*/ 717550 w 717550"/>
              <a:gd name="connsiteY0" fmla="*/ 419100 h 419100"/>
              <a:gd name="connsiteX1" fmla="*/ 190500 w 717550"/>
              <a:gd name="connsiteY1" fmla="*/ 254000 h 419100"/>
              <a:gd name="connsiteX2" fmla="*/ 0 w 717550"/>
              <a:gd name="connsiteY2" fmla="*/ 0 h 419100"/>
            </a:gdLst>
            <a:ahLst/>
            <a:cxnLst>
              <a:cxn ang="0">
                <a:pos x="connsiteX0" y="connsiteY0"/>
              </a:cxn>
              <a:cxn ang="0">
                <a:pos x="connsiteX1" y="connsiteY1"/>
              </a:cxn>
              <a:cxn ang="0">
                <a:pos x="connsiteX2" y="connsiteY2"/>
              </a:cxn>
            </a:cxnLst>
            <a:rect l="l" t="t" r="r" b="b"/>
            <a:pathLst>
              <a:path w="717550" h="419100">
                <a:moveTo>
                  <a:pt x="717550" y="419100"/>
                </a:moveTo>
                <a:cubicBezTo>
                  <a:pt x="513821" y="371475"/>
                  <a:pt x="310092" y="323850"/>
                  <a:pt x="190500" y="254000"/>
                </a:cubicBezTo>
                <a:cubicBezTo>
                  <a:pt x="70908" y="184150"/>
                  <a:pt x="35454" y="92075"/>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758940"/>
            <a:ext cx="3079433"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App Clustering</a:t>
            </a:r>
            <a:endParaRPr lang="zh-CN" altLang="en-US" sz="2800" dirty="0">
              <a:latin typeface="Arial Black" panose="020B0A0402010202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001F3F5D-C59F-4FA0-8D02-83B94FC7348B}"/>
              </a:ext>
            </a:extLst>
          </p:cNvPr>
          <p:cNvSpPr txBox="1"/>
          <p:nvPr/>
        </p:nvSpPr>
        <p:spPr>
          <a:xfrm>
            <a:off x="248603" y="576163"/>
            <a:ext cx="2600007" cy="338554"/>
          </a:xfrm>
          <a:prstGeom prst="rect">
            <a:avLst/>
          </a:prstGeom>
          <a:noFill/>
        </p:spPr>
        <p:txBody>
          <a:bodyPr wrap="none" rtlCol="0">
            <a:spAutoFit/>
          </a:bodyPr>
          <a:lstStyle/>
          <a:p>
            <a:r>
              <a:rPr lang="en-US" altLang="zh-CN" sz="1600" dirty="0">
                <a:latin typeface="Calibri" panose="020F0502020204030204" pitchFamily="34" charset="0"/>
                <a:cs typeface="Calibri" panose="020F0502020204030204" pitchFamily="34" charset="0"/>
              </a:rPr>
              <a:t>Inferring new Gambling Apps</a:t>
            </a:r>
            <a:endParaRPr lang="zh-CN" altLang="en-US" sz="1600" dirty="0">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D285B79E-D03F-441F-A7E7-6C64AA6C98C5}"/>
              </a:ext>
            </a:extLst>
          </p:cNvPr>
          <p:cNvSpPr txBox="1"/>
          <p:nvPr/>
        </p:nvSpPr>
        <p:spPr>
          <a:xfrm>
            <a:off x="248602" y="1229281"/>
            <a:ext cx="5424066" cy="461665"/>
          </a:xfrm>
          <a:prstGeom prst="rect">
            <a:avLst/>
          </a:prstGeom>
          <a:noFill/>
        </p:spPr>
        <p:txBody>
          <a:bodyPr wrap="square">
            <a:spAutoFit/>
          </a:bodyPr>
          <a:lstStyle/>
          <a:p>
            <a:r>
              <a:rPr lang="en-US" altLang="zh-CN" sz="2400" b="1" i="0" dirty="0">
                <a:solidFill>
                  <a:srgbClr val="013A89"/>
                </a:solidFill>
                <a:effectLst/>
                <a:latin typeface="Calibri" panose="020F0502020204030204" pitchFamily="34" charset="0"/>
                <a:cs typeface="Calibri" panose="020F0502020204030204" pitchFamily="34" charset="0"/>
              </a:rPr>
              <a:t>Gambling app clusters</a:t>
            </a:r>
          </a:p>
        </p:txBody>
      </p:sp>
      <p:sp>
        <p:nvSpPr>
          <p:cNvPr id="24" name="文本框 23">
            <a:extLst>
              <a:ext uri="{FF2B5EF4-FFF2-40B4-BE49-F238E27FC236}">
                <a16:creationId xmlns:a16="http://schemas.microsoft.com/office/drawing/2014/main" id="{FC53226E-AF0E-42AE-BA94-68CA76D68F8C}"/>
              </a:ext>
            </a:extLst>
          </p:cNvPr>
          <p:cNvSpPr txBox="1"/>
          <p:nvPr/>
        </p:nvSpPr>
        <p:spPr>
          <a:xfrm>
            <a:off x="3802665" y="1900386"/>
            <a:ext cx="1683735" cy="369332"/>
          </a:xfrm>
          <a:prstGeom prst="rect">
            <a:avLst/>
          </a:prstGeom>
          <a:noFill/>
        </p:spPr>
        <p:txBody>
          <a:bodyPr wrap="square">
            <a:spAutoFit/>
          </a:bodyPr>
          <a:lstStyle/>
          <a:p>
            <a:r>
              <a:rPr lang="en-US" altLang="zh-CN" b="1" i="0" dirty="0">
                <a:solidFill>
                  <a:srgbClr val="000000"/>
                </a:solidFill>
                <a:effectLst/>
              </a:rPr>
              <a:t>FSquaDRA2</a:t>
            </a:r>
            <a:endParaRPr lang="zh-CN" altLang="en-US" b="1" dirty="0"/>
          </a:p>
        </p:txBody>
      </p:sp>
      <p:sp>
        <p:nvSpPr>
          <p:cNvPr id="26" name="文本框 25">
            <a:extLst>
              <a:ext uri="{FF2B5EF4-FFF2-40B4-BE49-F238E27FC236}">
                <a16:creationId xmlns:a16="http://schemas.microsoft.com/office/drawing/2014/main" id="{E05ECD13-B85E-4A7C-984F-323F4E11D91D}"/>
              </a:ext>
            </a:extLst>
          </p:cNvPr>
          <p:cNvSpPr txBox="1"/>
          <p:nvPr/>
        </p:nvSpPr>
        <p:spPr>
          <a:xfrm>
            <a:off x="6956499" y="1900386"/>
            <a:ext cx="1239791" cy="369332"/>
          </a:xfrm>
          <a:prstGeom prst="rect">
            <a:avLst/>
          </a:prstGeom>
          <a:noFill/>
        </p:spPr>
        <p:txBody>
          <a:bodyPr wrap="square">
            <a:spAutoFit/>
          </a:bodyPr>
          <a:lstStyle/>
          <a:p>
            <a:r>
              <a:rPr lang="en-US" altLang="zh-CN" b="1" i="0" dirty="0">
                <a:solidFill>
                  <a:srgbClr val="000000"/>
                </a:solidFill>
                <a:effectLst/>
              </a:rPr>
              <a:t>DBSCAN</a:t>
            </a:r>
            <a:endParaRPr lang="zh-CN" altLang="en-US" b="1" dirty="0"/>
          </a:p>
        </p:txBody>
      </p:sp>
      <p:pic>
        <p:nvPicPr>
          <p:cNvPr id="21" name="图片 20">
            <a:extLst>
              <a:ext uri="{FF2B5EF4-FFF2-40B4-BE49-F238E27FC236}">
                <a16:creationId xmlns:a16="http://schemas.microsoft.com/office/drawing/2014/main" id="{EE44BB4F-57E7-444A-B79E-50241A439AA0}"/>
              </a:ext>
            </a:extLst>
          </p:cNvPr>
          <p:cNvPicPr>
            <a:picLocks noChangeAspect="1"/>
          </p:cNvPicPr>
          <p:nvPr/>
        </p:nvPicPr>
        <p:blipFill>
          <a:blip r:embed="rId3"/>
          <a:stretch>
            <a:fillRect/>
          </a:stretch>
        </p:blipFill>
        <p:spPr>
          <a:xfrm>
            <a:off x="898693" y="2767714"/>
            <a:ext cx="519145" cy="519145"/>
          </a:xfrm>
          <a:prstGeom prst="rect">
            <a:avLst/>
          </a:prstGeom>
        </p:spPr>
      </p:pic>
      <p:pic>
        <p:nvPicPr>
          <p:cNvPr id="23" name="图片 22">
            <a:extLst>
              <a:ext uri="{FF2B5EF4-FFF2-40B4-BE49-F238E27FC236}">
                <a16:creationId xmlns:a16="http://schemas.microsoft.com/office/drawing/2014/main" id="{81778D9B-7E02-436B-B94D-15505B8C56CC}"/>
              </a:ext>
            </a:extLst>
          </p:cNvPr>
          <p:cNvPicPr>
            <a:picLocks noChangeAspect="1"/>
          </p:cNvPicPr>
          <p:nvPr/>
        </p:nvPicPr>
        <p:blipFill>
          <a:blip r:embed="rId3"/>
          <a:stretch>
            <a:fillRect/>
          </a:stretch>
        </p:blipFill>
        <p:spPr>
          <a:xfrm>
            <a:off x="1546393" y="2725381"/>
            <a:ext cx="519145" cy="519145"/>
          </a:xfrm>
          <a:prstGeom prst="rect">
            <a:avLst/>
          </a:prstGeom>
        </p:spPr>
      </p:pic>
      <p:pic>
        <p:nvPicPr>
          <p:cNvPr id="29" name="图片 28">
            <a:extLst>
              <a:ext uri="{FF2B5EF4-FFF2-40B4-BE49-F238E27FC236}">
                <a16:creationId xmlns:a16="http://schemas.microsoft.com/office/drawing/2014/main" id="{3F39FC5C-17EA-4BBD-9F7E-875DD7316DD9}"/>
              </a:ext>
            </a:extLst>
          </p:cNvPr>
          <p:cNvPicPr>
            <a:picLocks noChangeAspect="1"/>
          </p:cNvPicPr>
          <p:nvPr/>
        </p:nvPicPr>
        <p:blipFill>
          <a:blip r:embed="rId3"/>
          <a:stretch>
            <a:fillRect/>
          </a:stretch>
        </p:blipFill>
        <p:spPr>
          <a:xfrm>
            <a:off x="1138983" y="2941280"/>
            <a:ext cx="519145" cy="519145"/>
          </a:xfrm>
          <a:prstGeom prst="rect">
            <a:avLst/>
          </a:prstGeom>
        </p:spPr>
      </p:pic>
      <p:pic>
        <p:nvPicPr>
          <p:cNvPr id="30" name="图片 29">
            <a:extLst>
              <a:ext uri="{FF2B5EF4-FFF2-40B4-BE49-F238E27FC236}">
                <a16:creationId xmlns:a16="http://schemas.microsoft.com/office/drawing/2014/main" id="{5E749D77-82ED-4CD6-9DDF-C6B9F13DDFC3}"/>
              </a:ext>
            </a:extLst>
          </p:cNvPr>
          <p:cNvPicPr>
            <a:picLocks noChangeAspect="1"/>
          </p:cNvPicPr>
          <p:nvPr/>
        </p:nvPicPr>
        <p:blipFill>
          <a:blip r:embed="rId3"/>
          <a:stretch>
            <a:fillRect/>
          </a:stretch>
        </p:blipFill>
        <p:spPr>
          <a:xfrm>
            <a:off x="743844" y="3440359"/>
            <a:ext cx="519145" cy="519145"/>
          </a:xfrm>
          <a:prstGeom prst="rect">
            <a:avLst/>
          </a:prstGeom>
        </p:spPr>
      </p:pic>
      <p:pic>
        <p:nvPicPr>
          <p:cNvPr id="31" name="图片 30">
            <a:extLst>
              <a:ext uri="{FF2B5EF4-FFF2-40B4-BE49-F238E27FC236}">
                <a16:creationId xmlns:a16="http://schemas.microsoft.com/office/drawing/2014/main" id="{480658B4-245F-4530-8B42-5B895A478437}"/>
              </a:ext>
            </a:extLst>
          </p:cNvPr>
          <p:cNvPicPr>
            <a:picLocks noChangeAspect="1"/>
          </p:cNvPicPr>
          <p:nvPr/>
        </p:nvPicPr>
        <p:blipFill>
          <a:blip r:embed="rId3"/>
          <a:stretch>
            <a:fillRect/>
          </a:stretch>
        </p:blipFill>
        <p:spPr>
          <a:xfrm>
            <a:off x="1274549" y="3699932"/>
            <a:ext cx="519145" cy="519145"/>
          </a:xfrm>
          <a:prstGeom prst="rect">
            <a:avLst/>
          </a:prstGeom>
        </p:spPr>
      </p:pic>
      <p:pic>
        <p:nvPicPr>
          <p:cNvPr id="32" name="图片 31">
            <a:extLst>
              <a:ext uri="{FF2B5EF4-FFF2-40B4-BE49-F238E27FC236}">
                <a16:creationId xmlns:a16="http://schemas.microsoft.com/office/drawing/2014/main" id="{0C1C1D87-6FDC-4C13-9CCF-7DB786BB376C}"/>
              </a:ext>
            </a:extLst>
          </p:cNvPr>
          <p:cNvPicPr>
            <a:picLocks noChangeAspect="1"/>
          </p:cNvPicPr>
          <p:nvPr/>
        </p:nvPicPr>
        <p:blipFill>
          <a:blip r:embed="rId3"/>
          <a:stretch>
            <a:fillRect/>
          </a:stretch>
        </p:blipFill>
        <p:spPr>
          <a:xfrm>
            <a:off x="1574568" y="3418092"/>
            <a:ext cx="519145" cy="519145"/>
          </a:xfrm>
          <a:prstGeom prst="rect">
            <a:avLst/>
          </a:prstGeom>
        </p:spPr>
      </p:pic>
      <p:pic>
        <p:nvPicPr>
          <p:cNvPr id="34" name="图片 33">
            <a:extLst>
              <a:ext uri="{FF2B5EF4-FFF2-40B4-BE49-F238E27FC236}">
                <a16:creationId xmlns:a16="http://schemas.microsoft.com/office/drawing/2014/main" id="{CF5E972C-A43F-4C6A-B818-E048A4B17E49}"/>
              </a:ext>
            </a:extLst>
          </p:cNvPr>
          <p:cNvPicPr>
            <a:picLocks noChangeAspect="1"/>
          </p:cNvPicPr>
          <p:nvPr/>
        </p:nvPicPr>
        <p:blipFill>
          <a:blip r:embed="rId3"/>
          <a:stretch>
            <a:fillRect/>
          </a:stretch>
        </p:blipFill>
        <p:spPr>
          <a:xfrm>
            <a:off x="1882589" y="3559012"/>
            <a:ext cx="519145" cy="519145"/>
          </a:xfrm>
          <a:prstGeom prst="rect">
            <a:avLst/>
          </a:prstGeom>
        </p:spPr>
      </p:pic>
      <p:pic>
        <p:nvPicPr>
          <p:cNvPr id="35" name="图片 34">
            <a:extLst>
              <a:ext uri="{FF2B5EF4-FFF2-40B4-BE49-F238E27FC236}">
                <a16:creationId xmlns:a16="http://schemas.microsoft.com/office/drawing/2014/main" id="{152F877D-9A57-4FB3-A61A-C0DEAECB2D40}"/>
              </a:ext>
            </a:extLst>
          </p:cNvPr>
          <p:cNvPicPr>
            <a:picLocks noChangeAspect="1"/>
          </p:cNvPicPr>
          <p:nvPr/>
        </p:nvPicPr>
        <p:blipFill>
          <a:blip r:embed="rId3"/>
          <a:stretch>
            <a:fillRect/>
          </a:stretch>
        </p:blipFill>
        <p:spPr>
          <a:xfrm>
            <a:off x="1793694" y="2964888"/>
            <a:ext cx="519145" cy="519145"/>
          </a:xfrm>
          <a:prstGeom prst="rect">
            <a:avLst/>
          </a:prstGeom>
        </p:spPr>
      </p:pic>
      <p:sp>
        <p:nvSpPr>
          <p:cNvPr id="36" name="文本框 35">
            <a:extLst>
              <a:ext uri="{FF2B5EF4-FFF2-40B4-BE49-F238E27FC236}">
                <a16:creationId xmlns:a16="http://schemas.microsoft.com/office/drawing/2014/main" id="{DACD1D28-B10D-4C69-8282-F698FA466E40}"/>
              </a:ext>
            </a:extLst>
          </p:cNvPr>
          <p:cNvSpPr txBox="1"/>
          <p:nvPr/>
        </p:nvSpPr>
        <p:spPr>
          <a:xfrm>
            <a:off x="3318959" y="5329812"/>
            <a:ext cx="5554082" cy="369332"/>
          </a:xfrm>
          <a:prstGeom prst="rect">
            <a:avLst/>
          </a:prstGeom>
          <a:noFill/>
        </p:spPr>
        <p:txBody>
          <a:bodyPr wrap="square">
            <a:spAutoFit/>
          </a:bodyPr>
          <a:lstStyle/>
          <a:p>
            <a:pPr algn="ctr"/>
            <a:r>
              <a:rPr lang="en-US" altLang="zh-CN" dirty="0">
                <a:solidFill>
                  <a:srgbClr val="FF0000"/>
                </a:solidFill>
              </a:rPr>
              <a:t>3,048 gambling apps, 193 groups, 318 apps isolated </a:t>
            </a:r>
            <a:endParaRPr lang="zh-CN" altLang="en-US" dirty="0">
              <a:solidFill>
                <a:srgbClr val="FF0000"/>
              </a:solidFill>
            </a:endParaRPr>
          </a:p>
        </p:txBody>
      </p:sp>
      <p:sp>
        <p:nvSpPr>
          <p:cNvPr id="37" name="文本框 36">
            <a:extLst>
              <a:ext uri="{FF2B5EF4-FFF2-40B4-BE49-F238E27FC236}">
                <a16:creationId xmlns:a16="http://schemas.microsoft.com/office/drawing/2014/main" id="{F0CBF055-AAE0-424A-B242-4B7C803D9675}"/>
              </a:ext>
            </a:extLst>
          </p:cNvPr>
          <p:cNvSpPr txBox="1"/>
          <p:nvPr/>
        </p:nvSpPr>
        <p:spPr>
          <a:xfrm>
            <a:off x="1900422" y="5802098"/>
            <a:ext cx="8391156"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CN" sz="2000" dirty="0"/>
              <a:t>Fourth-party payment services use many virtual merchant accounts</a:t>
            </a:r>
            <a:endParaRPr lang="zh-CN" altLang="en-US" sz="2000" dirty="0"/>
          </a:p>
        </p:txBody>
      </p:sp>
      <p:cxnSp>
        <p:nvCxnSpPr>
          <p:cNvPr id="6" name="直接箭头连接符 5">
            <a:extLst>
              <a:ext uri="{FF2B5EF4-FFF2-40B4-BE49-F238E27FC236}">
                <a16:creationId xmlns:a16="http://schemas.microsoft.com/office/drawing/2014/main" id="{3C60DE00-B361-463A-814E-4575080A1CDA}"/>
              </a:ext>
            </a:extLst>
          </p:cNvPr>
          <p:cNvCxnSpPr/>
          <p:nvPr/>
        </p:nvCxnSpPr>
        <p:spPr>
          <a:xfrm>
            <a:off x="4241800" y="2767714"/>
            <a:ext cx="495300" cy="0"/>
          </a:xfrm>
          <a:prstGeom prst="straightConnector1">
            <a:avLst/>
          </a:prstGeom>
          <a:ln w="12700">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431E70CD-6A72-4D7B-9F8B-090133ADBD2B}"/>
              </a:ext>
            </a:extLst>
          </p:cNvPr>
          <p:cNvCxnSpPr/>
          <p:nvPr/>
        </p:nvCxnSpPr>
        <p:spPr>
          <a:xfrm>
            <a:off x="4241800" y="3484033"/>
            <a:ext cx="495300" cy="0"/>
          </a:xfrm>
          <a:prstGeom prst="straightConnector1">
            <a:avLst/>
          </a:prstGeom>
          <a:ln w="12700">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55C2222-A539-4645-A73C-F8B5781D2E2B}"/>
              </a:ext>
            </a:extLst>
          </p:cNvPr>
          <p:cNvCxnSpPr/>
          <p:nvPr/>
        </p:nvCxnSpPr>
        <p:spPr>
          <a:xfrm>
            <a:off x="4241800" y="4219077"/>
            <a:ext cx="495300" cy="0"/>
          </a:xfrm>
          <a:prstGeom prst="straightConnector1">
            <a:avLst/>
          </a:prstGeom>
          <a:ln w="12700">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F799FA21-B817-4056-9EBA-3FF507526C9C}"/>
              </a:ext>
            </a:extLst>
          </p:cNvPr>
          <p:cNvCxnSpPr/>
          <p:nvPr/>
        </p:nvCxnSpPr>
        <p:spPr>
          <a:xfrm>
            <a:off x="4241800" y="4885827"/>
            <a:ext cx="495300" cy="0"/>
          </a:xfrm>
          <a:prstGeom prst="straightConnector1">
            <a:avLst/>
          </a:prstGeom>
          <a:ln w="12700">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94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1.875E-6 -3.7037E-6 L 0.21693 -0.03773 " pathEditMode="relative" rAng="0" ptsTypes="AA">
                                      <p:cBhvr>
                                        <p:cTn id="10" dur="2000" fill="hold"/>
                                        <p:tgtEl>
                                          <p:spTgt spid="21"/>
                                        </p:tgtEl>
                                        <p:attrNameLst>
                                          <p:attrName>ppt_x</p:attrName>
                                          <p:attrName>ppt_y</p:attrName>
                                        </p:attrNameLst>
                                      </p:cBhvr>
                                      <p:rCtr x="10846" y="-1898"/>
                                    </p:animMotion>
                                  </p:childTnLst>
                                </p:cTn>
                              </p:par>
                              <p:par>
                                <p:cTn id="11" presetID="42" presetClass="path" presetSubtype="0" accel="50000" decel="50000" fill="hold" nodeType="withEffect">
                                  <p:stCondLst>
                                    <p:cond delay="0"/>
                                  </p:stCondLst>
                                  <p:childTnLst>
                                    <p:animMotion origin="layout" path="M 3.125E-6 -0.00556 L 0.1638 0.07592 " pathEditMode="relative" rAng="0" ptsTypes="AA">
                                      <p:cBhvr>
                                        <p:cTn id="12" dur="2000" fill="hold"/>
                                        <p:tgtEl>
                                          <p:spTgt spid="23"/>
                                        </p:tgtEl>
                                        <p:attrNameLst>
                                          <p:attrName>ppt_x</p:attrName>
                                          <p:attrName>ppt_y</p:attrName>
                                        </p:attrNameLst>
                                      </p:cBhvr>
                                      <p:rCtr x="8190" y="4074"/>
                                    </p:animMotion>
                                  </p:childTnLst>
                                </p:cTn>
                              </p:par>
                              <p:par>
                                <p:cTn id="13" presetID="42" presetClass="path" presetSubtype="0" accel="50000" decel="50000" fill="hold" nodeType="withEffect">
                                  <p:stCondLst>
                                    <p:cond delay="0"/>
                                  </p:stCondLst>
                                  <p:childTnLst>
                                    <p:animMotion origin="layout" path="M -3.33333E-6 3.33333E-6 L 0.31042 -0.05834 " pathEditMode="relative" rAng="0" ptsTypes="AA">
                                      <p:cBhvr>
                                        <p:cTn id="14" dur="2000" fill="hold"/>
                                        <p:tgtEl>
                                          <p:spTgt spid="29"/>
                                        </p:tgtEl>
                                        <p:attrNameLst>
                                          <p:attrName>ppt_x</p:attrName>
                                          <p:attrName>ppt_y</p:attrName>
                                        </p:attrNameLst>
                                      </p:cBhvr>
                                      <p:rCtr x="15521" y="-2917"/>
                                    </p:animMotion>
                                  </p:childTnLst>
                                </p:cTn>
                              </p:par>
                              <p:par>
                                <p:cTn id="15" presetID="42" presetClass="path" presetSubtype="0" accel="50000" decel="50000" fill="hold" nodeType="withEffect">
                                  <p:stCondLst>
                                    <p:cond delay="0"/>
                                  </p:stCondLst>
                                  <p:childTnLst>
                                    <p:animMotion origin="layout" path="M -1.66667E-6 -0.00555 L 0.34219 -0.02592 " pathEditMode="relative" rAng="0" ptsTypes="AA">
                                      <p:cBhvr>
                                        <p:cTn id="16" dur="2000" fill="hold"/>
                                        <p:tgtEl>
                                          <p:spTgt spid="30"/>
                                        </p:tgtEl>
                                        <p:attrNameLst>
                                          <p:attrName>ppt_x</p:attrName>
                                          <p:attrName>ppt_y</p:attrName>
                                        </p:attrNameLst>
                                      </p:cBhvr>
                                      <p:rCtr x="17109" y="-1019"/>
                                    </p:animMotion>
                                  </p:childTnLst>
                                </p:cTn>
                              </p:par>
                              <p:par>
                                <p:cTn id="17" presetID="42" presetClass="path" presetSubtype="0" accel="50000" decel="50000" fill="hold" nodeType="withEffect">
                                  <p:stCondLst>
                                    <p:cond delay="0"/>
                                  </p:stCondLst>
                                  <p:childTnLst>
                                    <p:animMotion origin="layout" path="M -1.25E-6 -0.01574 L 0.18607 0.0382 " pathEditMode="relative" rAng="0" ptsTypes="AA">
                                      <p:cBhvr>
                                        <p:cTn id="18" dur="2000" fill="hold"/>
                                        <p:tgtEl>
                                          <p:spTgt spid="31"/>
                                        </p:tgtEl>
                                        <p:attrNameLst>
                                          <p:attrName>ppt_x</p:attrName>
                                          <p:attrName>ppt_y</p:attrName>
                                        </p:attrNameLst>
                                      </p:cBhvr>
                                      <p:rCtr x="9297" y="2685"/>
                                    </p:animMotion>
                                  </p:childTnLst>
                                </p:cTn>
                              </p:par>
                              <p:par>
                                <p:cTn id="19" presetID="42" presetClass="path" presetSubtype="0" accel="50000" decel="50000" fill="hold" nodeType="withEffect">
                                  <p:stCondLst>
                                    <p:cond delay="0"/>
                                  </p:stCondLst>
                                  <p:childTnLst>
                                    <p:animMotion origin="layout" path="M 0.00104 -0.01481 L 0.27305 0.08056 " pathEditMode="relative" rAng="0" ptsTypes="AA">
                                      <p:cBhvr>
                                        <p:cTn id="20" dur="2000" fill="hold"/>
                                        <p:tgtEl>
                                          <p:spTgt spid="32"/>
                                        </p:tgtEl>
                                        <p:attrNameLst>
                                          <p:attrName>ppt_x</p:attrName>
                                          <p:attrName>ppt_y</p:attrName>
                                        </p:attrNameLst>
                                      </p:cBhvr>
                                      <p:rCtr x="13594" y="4769"/>
                                    </p:animMotion>
                                  </p:childTnLst>
                                </p:cTn>
                              </p:par>
                              <p:par>
                                <p:cTn id="21" presetID="42" presetClass="path" presetSubtype="0" accel="50000" decel="50000" fill="hold" nodeType="withEffect">
                                  <p:stCondLst>
                                    <p:cond delay="0"/>
                                  </p:stCondLst>
                                  <p:childTnLst>
                                    <p:animMotion origin="layout" path="M -1.04167E-6 -0.01481 L 0.24727 0.15926 " pathEditMode="relative" rAng="0" ptsTypes="AA">
                                      <p:cBhvr>
                                        <p:cTn id="22" dur="2000" fill="hold"/>
                                        <p:tgtEl>
                                          <p:spTgt spid="34"/>
                                        </p:tgtEl>
                                        <p:attrNameLst>
                                          <p:attrName>ppt_x</p:attrName>
                                          <p:attrName>ppt_y</p:attrName>
                                        </p:attrNameLst>
                                      </p:cBhvr>
                                      <p:rCtr x="12357" y="8704"/>
                                    </p:animMotion>
                                  </p:childTnLst>
                                </p:cTn>
                              </p:par>
                              <p:par>
                                <p:cTn id="23" presetID="42" presetClass="path" presetSubtype="0" accel="50000" decel="50000" fill="hold" nodeType="withEffect">
                                  <p:stCondLst>
                                    <p:cond delay="0"/>
                                  </p:stCondLst>
                                  <p:childTnLst>
                                    <p:animMotion origin="layout" path="M 6.25E-7 -0.01482 L 0.14349 0.24583 " pathEditMode="relative" rAng="0" ptsTypes="AA">
                                      <p:cBhvr>
                                        <p:cTn id="24" dur="2000" fill="hold"/>
                                        <p:tgtEl>
                                          <p:spTgt spid="35"/>
                                        </p:tgtEl>
                                        <p:attrNameLst>
                                          <p:attrName>ppt_x</p:attrName>
                                          <p:attrName>ppt_y</p:attrName>
                                        </p:attrNameLst>
                                      </p:cBhvr>
                                      <p:rCtr x="7174" y="13032"/>
                                    </p:animMotion>
                                  </p:childTnLst>
                                </p:cTn>
                              </p:par>
                            </p:childTnLst>
                          </p:cTn>
                        </p:par>
                        <p:par>
                          <p:cTn id="25" fill="hold">
                            <p:stCondLst>
                              <p:cond delay="2500"/>
                            </p:stCondLst>
                            <p:childTnLst>
                              <p:par>
                                <p:cTn id="26" presetID="22" presetClass="entr" presetSubtype="4"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par>
                                <p:cTn id="29" presetID="22" presetClass="entr" presetSubtype="4"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500"/>
                                        <p:tgtEl>
                                          <p:spTgt spid="38"/>
                                        </p:tgtEl>
                                      </p:cBhvr>
                                    </p:animEffect>
                                  </p:childTnLst>
                                </p:cTn>
                              </p:par>
                              <p:par>
                                <p:cTn id="32" presetID="22" presetClass="entr" presetSubtype="4"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down)">
                                      <p:cBhvr>
                                        <p:cTn id="34" dur="500"/>
                                        <p:tgtEl>
                                          <p:spTgt spid="39"/>
                                        </p:tgtEl>
                                      </p:cBhvr>
                                    </p:animEffect>
                                  </p:childTnLst>
                                </p:cTn>
                              </p:par>
                              <p:par>
                                <p:cTn id="35" presetID="22" presetClass="entr" presetSubtype="4"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down)">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childTnLst>
                          </p:cTn>
                        </p:par>
                        <p:par>
                          <p:cTn id="43" fill="hold">
                            <p:stCondLst>
                              <p:cond delay="500"/>
                            </p:stCondLst>
                            <p:childTnLst>
                              <p:par>
                                <p:cTn id="44" presetID="42" presetClass="path" presetSubtype="0" accel="50000" decel="50000" fill="hold" nodeType="afterEffect">
                                  <p:stCondLst>
                                    <p:cond delay="0"/>
                                  </p:stCondLst>
                                  <p:childTnLst>
                                    <p:animMotion origin="layout" path="M 0.21693 -0.03773 L 0.28008 0.00209 " pathEditMode="relative" rAng="0" ptsTypes="AA">
                                      <p:cBhvr>
                                        <p:cTn id="45" dur="2000" fill="hold"/>
                                        <p:tgtEl>
                                          <p:spTgt spid="21"/>
                                        </p:tgtEl>
                                        <p:attrNameLst>
                                          <p:attrName>ppt_x</p:attrName>
                                          <p:attrName>ppt_y</p:attrName>
                                        </p:attrNameLst>
                                      </p:cBhvr>
                                      <p:rCtr x="3151" y="1991"/>
                                    </p:animMotion>
                                  </p:childTnLst>
                                </p:cTn>
                              </p:par>
                              <p:par>
                                <p:cTn id="46" presetID="42" presetClass="path" presetSubtype="0" accel="50000" decel="50000" fill="hold" nodeType="withEffect">
                                  <p:stCondLst>
                                    <p:cond delay="0"/>
                                  </p:stCondLst>
                                  <p:childTnLst>
                                    <p:animMotion origin="layout" path="M 0.31042 -0.05834 L 0.37761 -0.08889 " pathEditMode="relative" rAng="0" ptsTypes="AA">
                                      <p:cBhvr>
                                        <p:cTn id="47" dur="2000" fill="hold"/>
                                        <p:tgtEl>
                                          <p:spTgt spid="29"/>
                                        </p:tgtEl>
                                        <p:attrNameLst>
                                          <p:attrName>ppt_x</p:attrName>
                                          <p:attrName>ppt_y</p:attrName>
                                        </p:attrNameLst>
                                      </p:cBhvr>
                                      <p:rCtr x="3359" y="-1528"/>
                                    </p:animMotion>
                                  </p:childTnLst>
                                </p:cTn>
                              </p:par>
                              <p:par>
                                <p:cTn id="48" presetID="42" presetClass="path" presetSubtype="0" accel="50000" decel="50000" fill="hold" nodeType="withEffect">
                                  <p:stCondLst>
                                    <p:cond delay="0"/>
                                  </p:stCondLst>
                                  <p:childTnLst>
                                    <p:animMotion origin="layout" path="M 0.34219 -0.02592 L 0.45521 -0.02037 " pathEditMode="relative" rAng="0" ptsTypes="AA">
                                      <p:cBhvr>
                                        <p:cTn id="49" dur="2000" fill="hold"/>
                                        <p:tgtEl>
                                          <p:spTgt spid="30"/>
                                        </p:tgtEl>
                                        <p:attrNameLst>
                                          <p:attrName>ppt_x</p:attrName>
                                          <p:attrName>ppt_y</p:attrName>
                                        </p:attrNameLst>
                                      </p:cBhvr>
                                      <p:rCtr x="5651" y="278"/>
                                    </p:animMotion>
                                  </p:childTnLst>
                                </p:cTn>
                              </p:par>
                              <p:par>
                                <p:cTn id="50" presetID="42" presetClass="path" presetSubtype="0" accel="50000" decel="50000" fill="hold" nodeType="withEffect">
                                  <p:stCondLst>
                                    <p:cond delay="0"/>
                                  </p:stCondLst>
                                  <p:childTnLst>
                                    <p:animMotion origin="layout" path="M 0.18607 0.0382 L 0.25287 0.07755 " pathEditMode="relative" rAng="0" ptsTypes="AA">
                                      <p:cBhvr>
                                        <p:cTn id="51" dur="2000" fill="hold"/>
                                        <p:tgtEl>
                                          <p:spTgt spid="31"/>
                                        </p:tgtEl>
                                        <p:attrNameLst>
                                          <p:attrName>ppt_x</p:attrName>
                                          <p:attrName>ppt_y</p:attrName>
                                        </p:attrNameLst>
                                      </p:cBhvr>
                                      <p:rCtr x="3333" y="1968"/>
                                    </p:animMotion>
                                  </p:childTnLst>
                                </p:cTn>
                              </p:par>
                              <p:par>
                                <p:cTn id="52" presetID="42" presetClass="path" presetSubtype="0" accel="50000" decel="50000" fill="hold" nodeType="withEffect">
                                  <p:stCondLst>
                                    <p:cond delay="0"/>
                                  </p:stCondLst>
                                  <p:childTnLst>
                                    <p:animMotion origin="layout" path="M 0.27305 0.08056 L 0.32461 0.0463 " pathEditMode="relative" rAng="0" ptsTypes="AA">
                                      <p:cBhvr>
                                        <p:cTn id="53" dur="2000" fill="hold"/>
                                        <p:tgtEl>
                                          <p:spTgt spid="32"/>
                                        </p:tgtEl>
                                        <p:attrNameLst>
                                          <p:attrName>ppt_x</p:attrName>
                                          <p:attrName>ppt_y</p:attrName>
                                        </p:attrNameLst>
                                      </p:cBhvr>
                                      <p:rCtr x="2578" y="-1713"/>
                                    </p:animMotion>
                                  </p:childTnLst>
                                </p:cTn>
                              </p:par>
                              <p:par>
                                <p:cTn id="54" presetID="42" presetClass="path" presetSubtype="0" accel="50000" decel="50000" fill="hold" nodeType="withEffect">
                                  <p:stCondLst>
                                    <p:cond delay="0"/>
                                  </p:stCondLst>
                                  <p:childTnLst>
                                    <p:animMotion origin="layout" path="M 0.14349 0.24583 L 0.36706 0.22268 " pathEditMode="relative" rAng="0" ptsTypes="AA">
                                      <p:cBhvr>
                                        <p:cTn id="55" dur="2000" fill="hold"/>
                                        <p:tgtEl>
                                          <p:spTgt spid="35"/>
                                        </p:tgtEl>
                                        <p:attrNameLst>
                                          <p:attrName>ppt_x</p:attrName>
                                          <p:attrName>ppt_y</p:attrName>
                                        </p:attrNameLst>
                                      </p:cBhvr>
                                      <p:rCtr x="11172" y="-1157"/>
                                    </p:animMotion>
                                  </p:childTnLst>
                                </p:cTn>
                              </p:par>
                              <p:par>
                                <p:cTn id="56" presetID="42" presetClass="path" presetSubtype="0" accel="50000" decel="50000" fill="hold" nodeType="withEffect">
                                  <p:stCondLst>
                                    <p:cond delay="0"/>
                                  </p:stCondLst>
                                  <p:childTnLst>
                                    <p:animMotion origin="layout" path="M 0.1638 0.07592 L 0.2332 0.11527 " pathEditMode="relative" rAng="0" ptsTypes="AA">
                                      <p:cBhvr>
                                        <p:cTn id="57" dur="2000" fill="hold"/>
                                        <p:tgtEl>
                                          <p:spTgt spid="23"/>
                                        </p:tgtEl>
                                        <p:attrNameLst>
                                          <p:attrName>ppt_x</p:attrName>
                                          <p:attrName>ppt_y</p:attrName>
                                        </p:attrNameLst>
                                      </p:cBhvr>
                                      <p:rCtr x="3464" y="1968"/>
                                    </p:animMotion>
                                  </p:childTnLst>
                                </p:cTn>
                              </p:par>
                              <p:par>
                                <p:cTn id="58" presetID="22" presetClass="exit" presetSubtype="4" fill="hold" nodeType="withEffect">
                                  <p:stCondLst>
                                    <p:cond delay="0"/>
                                  </p:stCondLst>
                                  <p:childTnLst>
                                    <p:animEffect transition="out" filter="wipe(down)">
                                      <p:cBhvr>
                                        <p:cTn id="59" dur="500"/>
                                        <p:tgtEl>
                                          <p:spTgt spid="6"/>
                                        </p:tgtEl>
                                      </p:cBhvr>
                                    </p:animEffect>
                                    <p:set>
                                      <p:cBhvr>
                                        <p:cTn id="60" dur="1" fill="hold">
                                          <p:stCondLst>
                                            <p:cond delay="499"/>
                                          </p:stCondLst>
                                        </p:cTn>
                                        <p:tgtEl>
                                          <p:spTgt spid="6"/>
                                        </p:tgtEl>
                                        <p:attrNameLst>
                                          <p:attrName>style.visibility</p:attrName>
                                        </p:attrNameLst>
                                      </p:cBhvr>
                                      <p:to>
                                        <p:strVal val="hidden"/>
                                      </p:to>
                                    </p:set>
                                  </p:childTnLst>
                                </p:cTn>
                              </p:par>
                              <p:par>
                                <p:cTn id="61" presetID="22" presetClass="exit" presetSubtype="4" fill="hold" nodeType="withEffect">
                                  <p:stCondLst>
                                    <p:cond delay="0"/>
                                  </p:stCondLst>
                                  <p:childTnLst>
                                    <p:animEffect transition="out" filter="wipe(down)">
                                      <p:cBhvr>
                                        <p:cTn id="62" dur="500"/>
                                        <p:tgtEl>
                                          <p:spTgt spid="38"/>
                                        </p:tgtEl>
                                      </p:cBhvr>
                                    </p:animEffect>
                                    <p:set>
                                      <p:cBhvr>
                                        <p:cTn id="63" dur="1" fill="hold">
                                          <p:stCondLst>
                                            <p:cond delay="499"/>
                                          </p:stCondLst>
                                        </p:cTn>
                                        <p:tgtEl>
                                          <p:spTgt spid="38"/>
                                        </p:tgtEl>
                                        <p:attrNameLst>
                                          <p:attrName>style.visibility</p:attrName>
                                        </p:attrNameLst>
                                      </p:cBhvr>
                                      <p:to>
                                        <p:strVal val="hidden"/>
                                      </p:to>
                                    </p:set>
                                  </p:childTnLst>
                                </p:cTn>
                              </p:par>
                              <p:par>
                                <p:cTn id="64" presetID="22" presetClass="exit" presetSubtype="4" fill="hold" nodeType="withEffect">
                                  <p:stCondLst>
                                    <p:cond delay="0"/>
                                  </p:stCondLst>
                                  <p:childTnLst>
                                    <p:animEffect transition="out" filter="wipe(down)">
                                      <p:cBhvr>
                                        <p:cTn id="65" dur="500"/>
                                        <p:tgtEl>
                                          <p:spTgt spid="39"/>
                                        </p:tgtEl>
                                      </p:cBhvr>
                                    </p:animEffect>
                                    <p:set>
                                      <p:cBhvr>
                                        <p:cTn id="66" dur="1" fill="hold">
                                          <p:stCondLst>
                                            <p:cond delay="499"/>
                                          </p:stCondLst>
                                        </p:cTn>
                                        <p:tgtEl>
                                          <p:spTgt spid="39"/>
                                        </p:tgtEl>
                                        <p:attrNameLst>
                                          <p:attrName>style.visibility</p:attrName>
                                        </p:attrNameLst>
                                      </p:cBhvr>
                                      <p:to>
                                        <p:strVal val="hidden"/>
                                      </p:to>
                                    </p:set>
                                  </p:childTnLst>
                                </p:cTn>
                              </p:par>
                              <p:par>
                                <p:cTn id="67" presetID="22" presetClass="exit" presetSubtype="4" fill="hold" nodeType="withEffect">
                                  <p:stCondLst>
                                    <p:cond delay="0"/>
                                  </p:stCondLst>
                                  <p:childTnLst>
                                    <p:animEffect transition="out" filter="wipe(down)">
                                      <p:cBhvr>
                                        <p:cTn id="68" dur="500"/>
                                        <p:tgtEl>
                                          <p:spTgt spid="40"/>
                                        </p:tgtEl>
                                      </p:cBhvr>
                                    </p:animEffect>
                                    <p:set>
                                      <p:cBhvr>
                                        <p:cTn id="69" dur="1" fill="hold">
                                          <p:stCondLst>
                                            <p:cond delay="499"/>
                                          </p:stCondLst>
                                        </p:cTn>
                                        <p:tgtEl>
                                          <p:spTgt spid="40"/>
                                        </p:tgtEl>
                                        <p:attrNameLst>
                                          <p:attrName>style.visibility</p:attrName>
                                        </p:attrNameLst>
                                      </p:cBhvr>
                                      <p:to>
                                        <p:strVal val="hidden"/>
                                      </p:to>
                                    </p:set>
                                  </p:childTnLst>
                                </p:cTn>
                              </p:par>
                            </p:childTnLst>
                          </p:cTn>
                        </p:par>
                        <p:par>
                          <p:cTn id="70" fill="hold">
                            <p:stCondLst>
                              <p:cond delay="2500"/>
                            </p:stCondLst>
                            <p:childTnLst>
                              <p:par>
                                <p:cTn id="71" presetID="22" presetClass="entr" presetSubtype="4" fill="hold" grpId="0" nodeType="after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wipe(down)">
                                      <p:cBhvr>
                                        <p:cTn id="73" dur="500"/>
                                        <p:tgtEl>
                                          <p:spTgt spid="12"/>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ipe(down)">
                                      <p:cBhvr>
                                        <p:cTn id="76" dur="500"/>
                                        <p:tgtEl>
                                          <p:spTgt spid="14"/>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wipe(down)">
                                      <p:cBhvr>
                                        <p:cTn id="79" dur="500"/>
                                        <p:tgtEl>
                                          <p:spTgt spid="13"/>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wipe(down)">
                                      <p:cBhvr>
                                        <p:cTn id="82" dur="500"/>
                                        <p:tgtEl>
                                          <p:spTgt spid="15"/>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down)">
                                      <p:cBhvr>
                                        <p:cTn id="85" dur="500"/>
                                        <p:tgtEl>
                                          <p:spTgt spid="1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wipe(down)">
                                      <p:cBhvr>
                                        <p:cTn id="88" dur="500"/>
                                        <p:tgtEl>
                                          <p:spTgt spid="16"/>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wipe(down)">
                                      <p:cBhvr>
                                        <p:cTn id="91" dur="500"/>
                                        <p:tgtEl>
                                          <p:spTgt spid="18"/>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wipe(down)">
                                      <p:cBhvr>
                                        <p:cTn id="9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24" grpId="0"/>
      <p:bldP spid="26" grpId="0"/>
      <p:bldP spid="3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6E2292D1-C70F-4BC8-BF0C-AE91EE9F542F}"/>
              </a:ext>
            </a:extLst>
          </p:cNvPr>
          <p:cNvPicPr>
            <a:picLocks noChangeAspect="1"/>
          </p:cNvPicPr>
          <p:nvPr/>
        </p:nvPicPr>
        <p:blipFill>
          <a:blip r:embed="rId3"/>
          <a:stretch>
            <a:fillRect/>
          </a:stretch>
        </p:blipFill>
        <p:spPr>
          <a:xfrm>
            <a:off x="248602" y="3263418"/>
            <a:ext cx="7391871" cy="1937352"/>
          </a:xfrm>
          <a:prstGeom prst="rect">
            <a:avLst/>
          </a:prstGeom>
        </p:spPr>
      </p:pic>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758940"/>
            <a:ext cx="6351162"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Identifying New Gambling Apps</a:t>
            </a:r>
            <a:endParaRPr lang="zh-CN" altLang="en-US" sz="2800" dirty="0">
              <a:latin typeface="Arial Black" panose="020B0A0402010202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001F3F5D-C59F-4FA0-8D02-83B94FC7348B}"/>
              </a:ext>
            </a:extLst>
          </p:cNvPr>
          <p:cNvSpPr txBox="1"/>
          <p:nvPr/>
        </p:nvSpPr>
        <p:spPr>
          <a:xfrm>
            <a:off x="248603" y="576163"/>
            <a:ext cx="2600007" cy="338554"/>
          </a:xfrm>
          <a:prstGeom prst="rect">
            <a:avLst/>
          </a:prstGeom>
          <a:noFill/>
        </p:spPr>
        <p:txBody>
          <a:bodyPr wrap="none" rtlCol="0">
            <a:spAutoFit/>
          </a:bodyPr>
          <a:lstStyle/>
          <a:p>
            <a:r>
              <a:rPr lang="en-US" altLang="zh-CN" sz="1600" dirty="0">
                <a:latin typeface="Calibri" panose="020F0502020204030204" pitchFamily="34" charset="0"/>
                <a:cs typeface="Calibri" panose="020F0502020204030204" pitchFamily="34" charset="0"/>
              </a:rPr>
              <a:t>Inferring new Gambling Apps</a:t>
            </a:r>
            <a:endParaRPr lang="zh-CN" altLang="en-US" sz="1600" dirty="0">
              <a:latin typeface="Calibri" panose="020F0502020204030204" pitchFamily="34" charset="0"/>
              <a:cs typeface="Calibri" panose="020F0502020204030204" pitchFamily="34" charset="0"/>
            </a:endParaRPr>
          </a:p>
        </p:txBody>
      </p:sp>
      <p:sp>
        <p:nvSpPr>
          <p:cNvPr id="38" name="文本框 37">
            <a:extLst>
              <a:ext uri="{FF2B5EF4-FFF2-40B4-BE49-F238E27FC236}">
                <a16:creationId xmlns:a16="http://schemas.microsoft.com/office/drawing/2014/main" id="{1743D013-6967-424B-A0FC-4D017920921B}"/>
              </a:ext>
            </a:extLst>
          </p:cNvPr>
          <p:cNvSpPr txBox="1"/>
          <p:nvPr/>
        </p:nvSpPr>
        <p:spPr>
          <a:xfrm>
            <a:off x="248602" y="1229281"/>
            <a:ext cx="5424066" cy="461665"/>
          </a:xfrm>
          <a:prstGeom prst="rect">
            <a:avLst/>
          </a:prstGeom>
          <a:noFill/>
        </p:spPr>
        <p:txBody>
          <a:bodyPr wrap="square">
            <a:spAutoFit/>
          </a:bodyPr>
          <a:lstStyle/>
          <a:p>
            <a:r>
              <a:rPr lang="en-US" altLang="zh-CN" sz="2400" b="1" i="0" dirty="0">
                <a:solidFill>
                  <a:srgbClr val="013A89"/>
                </a:solidFill>
                <a:effectLst/>
                <a:latin typeface="Calibri" panose="020F0502020204030204" pitchFamily="34" charset="0"/>
                <a:cs typeface="Calibri" panose="020F0502020204030204" pitchFamily="34" charset="0"/>
              </a:rPr>
              <a:t>Based on HTTPS certificates</a:t>
            </a:r>
          </a:p>
        </p:txBody>
      </p:sp>
      <p:sp>
        <p:nvSpPr>
          <p:cNvPr id="39" name="文本框 38">
            <a:extLst>
              <a:ext uri="{FF2B5EF4-FFF2-40B4-BE49-F238E27FC236}">
                <a16:creationId xmlns:a16="http://schemas.microsoft.com/office/drawing/2014/main" id="{5DD1FF52-306E-49B5-B087-D77BAC467F6B}"/>
              </a:ext>
            </a:extLst>
          </p:cNvPr>
          <p:cNvSpPr txBox="1"/>
          <p:nvPr/>
        </p:nvSpPr>
        <p:spPr>
          <a:xfrm>
            <a:off x="7251699" y="1229280"/>
            <a:ext cx="4691698" cy="461665"/>
          </a:xfrm>
          <a:prstGeom prst="rect">
            <a:avLst/>
          </a:prstGeom>
          <a:noFill/>
        </p:spPr>
        <p:txBody>
          <a:bodyPr wrap="square">
            <a:spAutoFit/>
          </a:bodyPr>
          <a:lstStyle/>
          <a:p>
            <a:r>
              <a:rPr lang="en-US" altLang="zh-CN" sz="2400" b="1" i="0" dirty="0">
                <a:solidFill>
                  <a:srgbClr val="013A89"/>
                </a:solidFill>
                <a:effectLst/>
                <a:latin typeface="Calibri" panose="020F0502020204030204" pitchFamily="34" charset="0"/>
                <a:cs typeface="Calibri" panose="020F0502020204030204" pitchFamily="34" charset="0"/>
              </a:rPr>
              <a:t>Based on app developer signatures</a:t>
            </a:r>
          </a:p>
        </p:txBody>
      </p:sp>
      <p:pic>
        <p:nvPicPr>
          <p:cNvPr id="41" name="图片 40">
            <a:extLst>
              <a:ext uri="{FF2B5EF4-FFF2-40B4-BE49-F238E27FC236}">
                <a16:creationId xmlns:a16="http://schemas.microsoft.com/office/drawing/2014/main" id="{28A2E60D-C844-429C-90B4-A01CB1A24D3D}"/>
              </a:ext>
            </a:extLst>
          </p:cNvPr>
          <p:cNvPicPr>
            <a:picLocks noChangeAspect="1"/>
          </p:cNvPicPr>
          <p:nvPr/>
        </p:nvPicPr>
        <p:blipFill>
          <a:blip r:embed="rId4"/>
          <a:stretch>
            <a:fillRect/>
          </a:stretch>
        </p:blipFill>
        <p:spPr>
          <a:xfrm>
            <a:off x="5594350" y="2202778"/>
            <a:ext cx="749300" cy="749300"/>
          </a:xfrm>
          <a:prstGeom prst="rect">
            <a:avLst/>
          </a:prstGeom>
        </p:spPr>
      </p:pic>
      <p:sp>
        <p:nvSpPr>
          <p:cNvPr id="43" name="文本框 42">
            <a:extLst>
              <a:ext uri="{FF2B5EF4-FFF2-40B4-BE49-F238E27FC236}">
                <a16:creationId xmlns:a16="http://schemas.microsoft.com/office/drawing/2014/main" id="{36DB7C6E-FB53-4607-98B9-88CEACAE3DC6}"/>
              </a:ext>
            </a:extLst>
          </p:cNvPr>
          <p:cNvSpPr txBox="1"/>
          <p:nvPr/>
        </p:nvSpPr>
        <p:spPr>
          <a:xfrm>
            <a:off x="5594350" y="2893080"/>
            <a:ext cx="950901" cy="523220"/>
          </a:xfrm>
          <a:prstGeom prst="rect">
            <a:avLst/>
          </a:prstGeom>
          <a:noFill/>
        </p:spPr>
        <p:txBody>
          <a:bodyPr wrap="none" rtlCol="0">
            <a:spAutoFit/>
          </a:bodyPr>
          <a:lstStyle/>
          <a:p>
            <a:pPr algn="ctr"/>
            <a:r>
              <a:rPr lang="en-US" altLang="zh-CN" sz="1400" dirty="0"/>
              <a:t>Gambling</a:t>
            </a:r>
          </a:p>
          <a:p>
            <a:pPr algn="ctr"/>
            <a:r>
              <a:rPr lang="en-US" altLang="zh-CN" sz="1400" dirty="0"/>
              <a:t>Apps</a:t>
            </a:r>
            <a:endParaRPr lang="zh-CN" altLang="en-US" sz="1400" dirty="0"/>
          </a:p>
        </p:txBody>
      </p:sp>
      <p:pic>
        <p:nvPicPr>
          <p:cNvPr id="50" name="图片 49" descr="形状&#10;&#10;低可信度描述已自动生成">
            <a:extLst>
              <a:ext uri="{FF2B5EF4-FFF2-40B4-BE49-F238E27FC236}">
                <a16:creationId xmlns:a16="http://schemas.microsoft.com/office/drawing/2014/main" id="{C2AE6B05-DD89-46D8-9E94-DC2EA1C464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7069" y="2202778"/>
            <a:ext cx="950902" cy="950902"/>
          </a:xfrm>
          <a:prstGeom prst="rect">
            <a:avLst/>
          </a:prstGeom>
        </p:spPr>
      </p:pic>
      <p:sp>
        <p:nvSpPr>
          <p:cNvPr id="51" name="文本框 50">
            <a:extLst>
              <a:ext uri="{FF2B5EF4-FFF2-40B4-BE49-F238E27FC236}">
                <a16:creationId xmlns:a16="http://schemas.microsoft.com/office/drawing/2014/main" id="{DD67E886-4FC2-488F-AA54-2B269CBF71A1}"/>
              </a:ext>
            </a:extLst>
          </p:cNvPr>
          <p:cNvSpPr txBox="1"/>
          <p:nvPr/>
        </p:nvSpPr>
        <p:spPr>
          <a:xfrm>
            <a:off x="3923650" y="3018572"/>
            <a:ext cx="891591" cy="307777"/>
          </a:xfrm>
          <a:prstGeom prst="rect">
            <a:avLst/>
          </a:prstGeom>
          <a:noFill/>
        </p:spPr>
        <p:txBody>
          <a:bodyPr wrap="none" rtlCol="0">
            <a:spAutoFit/>
          </a:bodyPr>
          <a:lstStyle/>
          <a:p>
            <a:pPr algn="ctr"/>
            <a:r>
              <a:rPr lang="en-US" altLang="zh-CN" sz="1400" dirty="0"/>
              <a:t>Domains</a:t>
            </a:r>
          </a:p>
        </p:txBody>
      </p:sp>
      <p:cxnSp>
        <p:nvCxnSpPr>
          <p:cNvPr id="52" name="直接箭头连接符 51">
            <a:extLst>
              <a:ext uri="{FF2B5EF4-FFF2-40B4-BE49-F238E27FC236}">
                <a16:creationId xmlns:a16="http://schemas.microsoft.com/office/drawing/2014/main" id="{39F1D9EF-B096-4D1A-ADC7-122DCCF8D397}"/>
              </a:ext>
            </a:extLst>
          </p:cNvPr>
          <p:cNvCxnSpPr>
            <a:cxnSpLocks/>
          </p:cNvCxnSpPr>
          <p:nvPr/>
        </p:nvCxnSpPr>
        <p:spPr>
          <a:xfrm flipH="1">
            <a:off x="4904301" y="2678229"/>
            <a:ext cx="588449"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53" name="文本框 52">
            <a:extLst>
              <a:ext uri="{FF2B5EF4-FFF2-40B4-BE49-F238E27FC236}">
                <a16:creationId xmlns:a16="http://schemas.microsoft.com/office/drawing/2014/main" id="{23B69E4E-A8F3-45EB-9CCD-FFEFBA1ADED6}"/>
              </a:ext>
            </a:extLst>
          </p:cNvPr>
          <p:cNvSpPr txBox="1"/>
          <p:nvPr/>
        </p:nvSpPr>
        <p:spPr>
          <a:xfrm>
            <a:off x="1881563" y="2999791"/>
            <a:ext cx="1289127" cy="307777"/>
          </a:xfrm>
          <a:prstGeom prst="rect">
            <a:avLst/>
          </a:prstGeom>
          <a:noFill/>
        </p:spPr>
        <p:txBody>
          <a:bodyPr wrap="square">
            <a:spAutoFit/>
          </a:bodyPr>
          <a:lstStyle/>
          <a:p>
            <a:pPr algn="ctr"/>
            <a:r>
              <a:rPr lang="en-US" altLang="zh-CN" sz="1400" b="0" i="0" dirty="0">
                <a:solidFill>
                  <a:srgbClr val="000000"/>
                </a:solidFill>
                <a:effectLst/>
              </a:rPr>
              <a:t>HTTPS Certs</a:t>
            </a:r>
            <a:endParaRPr lang="zh-CN" altLang="en-US" sz="1400" dirty="0"/>
          </a:p>
        </p:txBody>
      </p:sp>
      <p:pic>
        <p:nvPicPr>
          <p:cNvPr id="54" name="图片 53" descr="形状&#10;&#10;低可信度描述已自动生成">
            <a:extLst>
              <a:ext uri="{FF2B5EF4-FFF2-40B4-BE49-F238E27FC236}">
                <a16:creationId xmlns:a16="http://schemas.microsoft.com/office/drawing/2014/main" id="{2DF8170B-13D0-409F-8F80-0CEFB31B08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01687" y="2382839"/>
            <a:ext cx="665712" cy="659122"/>
          </a:xfrm>
          <a:prstGeom prst="rect">
            <a:avLst/>
          </a:prstGeom>
        </p:spPr>
      </p:pic>
      <p:cxnSp>
        <p:nvCxnSpPr>
          <p:cNvPr id="55" name="直接箭头连接符 54">
            <a:extLst>
              <a:ext uri="{FF2B5EF4-FFF2-40B4-BE49-F238E27FC236}">
                <a16:creationId xmlns:a16="http://schemas.microsoft.com/office/drawing/2014/main" id="{ACFC2EB9-4432-43EB-9F70-292E1256637F}"/>
              </a:ext>
            </a:extLst>
          </p:cNvPr>
          <p:cNvCxnSpPr>
            <a:cxnSpLocks/>
          </p:cNvCxnSpPr>
          <p:nvPr/>
        </p:nvCxnSpPr>
        <p:spPr>
          <a:xfrm flipH="1">
            <a:off x="3111500" y="2678229"/>
            <a:ext cx="642885"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56" name="矩形 55">
            <a:extLst>
              <a:ext uri="{FF2B5EF4-FFF2-40B4-BE49-F238E27FC236}">
                <a16:creationId xmlns:a16="http://schemas.microsoft.com/office/drawing/2014/main" id="{5A24443C-96A8-4FE0-BE67-2B0AFA3838DF}"/>
              </a:ext>
            </a:extLst>
          </p:cNvPr>
          <p:cNvSpPr/>
          <p:nvPr/>
        </p:nvSpPr>
        <p:spPr>
          <a:xfrm>
            <a:off x="518583" y="4257192"/>
            <a:ext cx="7121890" cy="94357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8CE6B88A-C16F-4AC5-BA71-C5846F5F263D}"/>
              </a:ext>
            </a:extLst>
          </p:cNvPr>
          <p:cNvSpPr txBox="1"/>
          <p:nvPr/>
        </p:nvSpPr>
        <p:spPr>
          <a:xfrm>
            <a:off x="5969000" y="3945852"/>
            <a:ext cx="2216150" cy="369332"/>
          </a:xfrm>
          <a:prstGeom prst="rect">
            <a:avLst/>
          </a:prstGeom>
          <a:noFill/>
        </p:spPr>
        <p:txBody>
          <a:bodyPr wrap="square">
            <a:spAutoFit/>
          </a:bodyPr>
          <a:lstStyle/>
          <a:p>
            <a:r>
              <a:rPr lang="en-US" altLang="zh-CN" sz="1800" b="0" i="0" dirty="0">
                <a:solidFill>
                  <a:srgbClr val="FF0000"/>
                </a:solidFill>
                <a:effectLst/>
              </a:rPr>
              <a:t>new domain names</a:t>
            </a:r>
            <a:endParaRPr lang="zh-CN" altLang="en-US" dirty="0"/>
          </a:p>
        </p:txBody>
      </p:sp>
      <p:sp>
        <p:nvSpPr>
          <p:cNvPr id="58" name="文本框 57">
            <a:extLst>
              <a:ext uri="{FF2B5EF4-FFF2-40B4-BE49-F238E27FC236}">
                <a16:creationId xmlns:a16="http://schemas.microsoft.com/office/drawing/2014/main" id="{9FDB0052-31EE-4197-A45A-1DA0532DFC79}"/>
              </a:ext>
            </a:extLst>
          </p:cNvPr>
          <p:cNvSpPr txBox="1"/>
          <p:nvPr/>
        </p:nvSpPr>
        <p:spPr>
          <a:xfrm>
            <a:off x="9831375" y="2630770"/>
            <a:ext cx="1164167" cy="307777"/>
          </a:xfrm>
          <a:prstGeom prst="rect">
            <a:avLst/>
          </a:prstGeom>
          <a:noFill/>
        </p:spPr>
        <p:txBody>
          <a:bodyPr wrap="square">
            <a:spAutoFit/>
          </a:bodyPr>
          <a:lstStyle/>
          <a:p>
            <a:pPr algn="ctr"/>
            <a:r>
              <a:rPr lang="en-US" altLang="zh-CN" sz="1400" b="0" i="0" dirty="0" err="1">
                <a:solidFill>
                  <a:srgbClr val="000000"/>
                </a:solidFill>
                <a:effectLst/>
              </a:rPr>
              <a:t>Koodous</a:t>
            </a:r>
            <a:endParaRPr lang="zh-CN" altLang="en-US" sz="1400" dirty="0"/>
          </a:p>
        </p:txBody>
      </p:sp>
      <p:cxnSp>
        <p:nvCxnSpPr>
          <p:cNvPr id="59" name="直接箭头连接符 58">
            <a:extLst>
              <a:ext uri="{FF2B5EF4-FFF2-40B4-BE49-F238E27FC236}">
                <a16:creationId xmlns:a16="http://schemas.microsoft.com/office/drawing/2014/main" id="{F3F3AA35-1767-43D2-8DE6-D4B6DE4EFE24}"/>
              </a:ext>
            </a:extLst>
          </p:cNvPr>
          <p:cNvCxnSpPr>
            <a:cxnSpLocks/>
          </p:cNvCxnSpPr>
          <p:nvPr/>
        </p:nvCxnSpPr>
        <p:spPr>
          <a:xfrm>
            <a:off x="6411638" y="2692970"/>
            <a:ext cx="928962"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60" name="文本框 59">
            <a:extLst>
              <a:ext uri="{FF2B5EF4-FFF2-40B4-BE49-F238E27FC236}">
                <a16:creationId xmlns:a16="http://schemas.microsoft.com/office/drawing/2014/main" id="{E83FF69F-DF8E-4426-A1BB-91CE4970210A}"/>
              </a:ext>
            </a:extLst>
          </p:cNvPr>
          <p:cNvSpPr txBox="1"/>
          <p:nvPr/>
        </p:nvSpPr>
        <p:spPr>
          <a:xfrm>
            <a:off x="7179964" y="2901728"/>
            <a:ext cx="1164167" cy="523220"/>
          </a:xfrm>
          <a:prstGeom prst="rect">
            <a:avLst/>
          </a:prstGeom>
          <a:noFill/>
        </p:spPr>
        <p:txBody>
          <a:bodyPr wrap="square">
            <a:spAutoFit/>
          </a:bodyPr>
          <a:lstStyle/>
          <a:p>
            <a:pPr algn="ctr"/>
            <a:r>
              <a:rPr lang="en-US" altLang="zh-CN" sz="1400" b="0" i="0" dirty="0">
                <a:solidFill>
                  <a:srgbClr val="000000"/>
                </a:solidFill>
                <a:effectLst/>
              </a:rPr>
              <a:t>Developer Signatures</a:t>
            </a:r>
            <a:endParaRPr lang="zh-CN" altLang="en-US" sz="1400" dirty="0"/>
          </a:p>
        </p:txBody>
      </p:sp>
      <p:pic>
        <p:nvPicPr>
          <p:cNvPr id="61" name="图片 60" descr="形状&#10;&#10;低可信度描述已自动生成">
            <a:extLst>
              <a:ext uri="{FF2B5EF4-FFF2-40B4-BE49-F238E27FC236}">
                <a16:creationId xmlns:a16="http://schemas.microsoft.com/office/drawing/2014/main" id="{E9E0CDC0-76AF-442E-8E12-FEC47DBA19E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7968" y="2351160"/>
            <a:ext cx="606926" cy="600918"/>
          </a:xfrm>
          <a:prstGeom prst="rect">
            <a:avLst/>
          </a:prstGeom>
        </p:spPr>
      </p:pic>
      <p:pic>
        <p:nvPicPr>
          <p:cNvPr id="62" name="图片 61" descr="图标&#10;&#10;描述已自动生成">
            <a:extLst>
              <a:ext uri="{FF2B5EF4-FFF2-40B4-BE49-F238E27FC236}">
                <a16:creationId xmlns:a16="http://schemas.microsoft.com/office/drawing/2014/main" id="{667FFA28-89D6-43CF-863A-57F980C147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35073" y="2404013"/>
            <a:ext cx="519144" cy="519144"/>
          </a:xfrm>
          <a:prstGeom prst="rect">
            <a:avLst/>
          </a:prstGeom>
        </p:spPr>
      </p:pic>
      <p:sp>
        <p:nvSpPr>
          <p:cNvPr id="63" name="文本框 62">
            <a:extLst>
              <a:ext uri="{FF2B5EF4-FFF2-40B4-BE49-F238E27FC236}">
                <a16:creationId xmlns:a16="http://schemas.microsoft.com/office/drawing/2014/main" id="{F9FD430E-9298-4F59-9A82-D7FD79A10359}"/>
              </a:ext>
            </a:extLst>
          </p:cNvPr>
          <p:cNvSpPr txBox="1"/>
          <p:nvPr/>
        </p:nvSpPr>
        <p:spPr>
          <a:xfrm>
            <a:off x="8909974" y="2845843"/>
            <a:ext cx="1164167" cy="369332"/>
          </a:xfrm>
          <a:prstGeom prst="rect">
            <a:avLst/>
          </a:prstGeom>
          <a:noFill/>
        </p:spPr>
        <p:txBody>
          <a:bodyPr wrap="square">
            <a:spAutoFit/>
          </a:bodyPr>
          <a:lstStyle>
            <a:defPPr>
              <a:defRPr lang="zh-CN"/>
            </a:defPPr>
            <a:lvl1pPr algn="ctr">
              <a:defRPr sz="1400" b="0" i="0">
                <a:solidFill>
                  <a:srgbClr val="000000"/>
                </a:solidFill>
                <a:effectLst/>
              </a:defRPr>
            </a:lvl1pPr>
          </a:lstStyle>
          <a:p>
            <a:r>
              <a:rPr lang="en-US" altLang="zh-CN" dirty="0"/>
              <a:t>Filtering</a:t>
            </a:r>
            <a:endParaRPr lang="zh-CN" altLang="en-US" dirty="0"/>
          </a:p>
        </p:txBody>
      </p:sp>
      <p:pic>
        <p:nvPicPr>
          <p:cNvPr id="64" name="图片 63" descr="图标&#10;&#10;描述已自动生成">
            <a:extLst>
              <a:ext uri="{FF2B5EF4-FFF2-40B4-BE49-F238E27FC236}">
                <a16:creationId xmlns:a16="http://schemas.microsoft.com/office/drawing/2014/main" id="{C8C80A26-5006-46FA-AAA0-40E8D6B5CF5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71979" y="3769799"/>
            <a:ext cx="421996" cy="421996"/>
          </a:xfrm>
          <a:prstGeom prst="rect">
            <a:avLst/>
          </a:prstGeom>
        </p:spPr>
      </p:pic>
      <p:sp>
        <p:nvSpPr>
          <p:cNvPr id="65" name="文本框 64">
            <a:extLst>
              <a:ext uri="{FF2B5EF4-FFF2-40B4-BE49-F238E27FC236}">
                <a16:creationId xmlns:a16="http://schemas.microsoft.com/office/drawing/2014/main" id="{8D26A225-1B37-48DB-9D6B-766BF8E1D22A}"/>
              </a:ext>
            </a:extLst>
          </p:cNvPr>
          <p:cNvSpPr txBox="1"/>
          <p:nvPr/>
        </p:nvSpPr>
        <p:spPr>
          <a:xfrm>
            <a:off x="8782264" y="4207665"/>
            <a:ext cx="1401426" cy="307777"/>
          </a:xfrm>
          <a:prstGeom prst="rect">
            <a:avLst/>
          </a:prstGeom>
          <a:noFill/>
        </p:spPr>
        <p:txBody>
          <a:bodyPr wrap="square">
            <a:spAutoFit/>
          </a:bodyPr>
          <a:lstStyle>
            <a:defPPr>
              <a:defRPr lang="zh-CN"/>
            </a:defPPr>
            <a:lvl1pPr algn="ctr">
              <a:defRPr sz="1400" b="0" i="0">
                <a:solidFill>
                  <a:srgbClr val="000000"/>
                </a:solidFill>
                <a:effectLst/>
              </a:defRPr>
            </a:lvl1pPr>
          </a:lstStyle>
          <a:p>
            <a:r>
              <a:rPr lang="en-US" altLang="zh-CN" dirty="0"/>
              <a:t>Common Keys</a:t>
            </a:r>
            <a:endParaRPr lang="zh-CN" altLang="en-US" dirty="0"/>
          </a:p>
        </p:txBody>
      </p:sp>
      <p:cxnSp>
        <p:nvCxnSpPr>
          <p:cNvPr id="66" name="直接箭头连接符 65">
            <a:extLst>
              <a:ext uri="{FF2B5EF4-FFF2-40B4-BE49-F238E27FC236}">
                <a16:creationId xmlns:a16="http://schemas.microsoft.com/office/drawing/2014/main" id="{E3928EEB-2F35-4B80-9BA2-B75B5ADAE7F9}"/>
              </a:ext>
            </a:extLst>
          </p:cNvPr>
          <p:cNvCxnSpPr>
            <a:cxnSpLocks/>
            <a:stCxn id="64" idx="0"/>
            <a:endCxn id="63" idx="2"/>
          </p:cNvCxnSpPr>
          <p:nvPr/>
        </p:nvCxnSpPr>
        <p:spPr>
          <a:xfrm flipV="1">
            <a:off x="9482977" y="3215175"/>
            <a:ext cx="9081" cy="554624"/>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67" name="图片 66">
            <a:extLst>
              <a:ext uri="{FF2B5EF4-FFF2-40B4-BE49-F238E27FC236}">
                <a16:creationId xmlns:a16="http://schemas.microsoft.com/office/drawing/2014/main" id="{1AB83287-CE97-469D-9EB4-1255455FA133}"/>
              </a:ext>
            </a:extLst>
          </p:cNvPr>
          <p:cNvPicPr>
            <a:picLocks noChangeAspect="1"/>
          </p:cNvPicPr>
          <p:nvPr/>
        </p:nvPicPr>
        <p:blipFill>
          <a:blip r:embed="rId9"/>
          <a:stretch>
            <a:fillRect/>
          </a:stretch>
        </p:blipFill>
        <p:spPr>
          <a:xfrm>
            <a:off x="11037085" y="2404013"/>
            <a:ext cx="519145" cy="519145"/>
          </a:xfrm>
          <a:prstGeom prst="rect">
            <a:avLst/>
          </a:prstGeom>
        </p:spPr>
      </p:pic>
      <p:cxnSp>
        <p:nvCxnSpPr>
          <p:cNvPr id="68" name="直接箭头连接符 67">
            <a:extLst>
              <a:ext uri="{FF2B5EF4-FFF2-40B4-BE49-F238E27FC236}">
                <a16:creationId xmlns:a16="http://schemas.microsoft.com/office/drawing/2014/main" id="{7FEA0C52-96A5-4669-8139-07718462C405}"/>
              </a:ext>
            </a:extLst>
          </p:cNvPr>
          <p:cNvCxnSpPr>
            <a:cxnSpLocks/>
          </p:cNvCxnSpPr>
          <p:nvPr/>
        </p:nvCxnSpPr>
        <p:spPr>
          <a:xfrm>
            <a:off x="9921071" y="2688486"/>
            <a:ext cx="1027756"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69" name="Picture 2" descr="@Koodous">
            <a:extLst>
              <a:ext uri="{FF2B5EF4-FFF2-40B4-BE49-F238E27FC236}">
                <a16:creationId xmlns:a16="http://schemas.microsoft.com/office/drawing/2014/main" id="{076DBAAB-734A-43B7-BC0C-1E91E60E118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31554" y="2293336"/>
            <a:ext cx="326576" cy="326576"/>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直接箭头连接符 69">
            <a:extLst>
              <a:ext uri="{FF2B5EF4-FFF2-40B4-BE49-F238E27FC236}">
                <a16:creationId xmlns:a16="http://schemas.microsoft.com/office/drawing/2014/main" id="{7051DA56-D2C9-4B50-917E-2F8008DC99B5}"/>
              </a:ext>
            </a:extLst>
          </p:cNvPr>
          <p:cNvCxnSpPr>
            <a:cxnSpLocks/>
          </p:cNvCxnSpPr>
          <p:nvPr/>
        </p:nvCxnSpPr>
        <p:spPr>
          <a:xfrm>
            <a:off x="8189638" y="2692970"/>
            <a:ext cx="928962"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71" name="文本框 70">
            <a:extLst>
              <a:ext uri="{FF2B5EF4-FFF2-40B4-BE49-F238E27FC236}">
                <a16:creationId xmlns:a16="http://schemas.microsoft.com/office/drawing/2014/main" id="{8B909292-189E-4E61-B482-C6C55B2196B4}"/>
              </a:ext>
            </a:extLst>
          </p:cNvPr>
          <p:cNvSpPr txBox="1"/>
          <p:nvPr/>
        </p:nvSpPr>
        <p:spPr>
          <a:xfrm>
            <a:off x="10743319" y="2923157"/>
            <a:ext cx="1173326" cy="369332"/>
          </a:xfrm>
          <a:prstGeom prst="rect">
            <a:avLst/>
          </a:prstGeom>
          <a:noFill/>
        </p:spPr>
        <p:txBody>
          <a:bodyPr wrap="square">
            <a:spAutoFit/>
          </a:bodyPr>
          <a:lstStyle/>
          <a:p>
            <a:r>
              <a:rPr lang="en-US" altLang="zh-CN" sz="1800" b="0" i="0" dirty="0">
                <a:solidFill>
                  <a:srgbClr val="FF0000"/>
                </a:solidFill>
                <a:effectLst/>
              </a:rPr>
              <a:t>new apps</a:t>
            </a:r>
            <a:endParaRPr lang="zh-CN" altLang="en-US" dirty="0"/>
          </a:p>
        </p:txBody>
      </p:sp>
      <p:sp>
        <p:nvSpPr>
          <p:cNvPr id="72" name="文本框 71">
            <a:extLst>
              <a:ext uri="{FF2B5EF4-FFF2-40B4-BE49-F238E27FC236}">
                <a16:creationId xmlns:a16="http://schemas.microsoft.com/office/drawing/2014/main" id="{9FBB6F84-F4D0-4878-918F-1450A6268298}"/>
              </a:ext>
            </a:extLst>
          </p:cNvPr>
          <p:cNvSpPr txBox="1"/>
          <p:nvPr/>
        </p:nvSpPr>
        <p:spPr>
          <a:xfrm>
            <a:off x="4861965" y="1867522"/>
            <a:ext cx="2389733" cy="369332"/>
          </a:xfrm>
          <a:prstGeom prst="rect">
            <a:avLst/>
          </a:prstGeom>
          <a:noFill/>
        </p:spPr>
        <p:txBody>
          <a:bodyPr wrap="square">
            <a:spAutoFit/>
          </a:bodyPr>
          <a:lstStyle/>
          <a:p>
            <a:pPr algn="ctr"/>
            <a:r>
              <a:rPr lang="en-US" altLang="zh-CN" sz="1800" b="1" dirty="0">
                <a:solidFill>
                  <a:srgbClr val="FF0000"/>
                </a:solidFill>
              </a:rPr>
              <a:t>Guilt-by-association</a:t>
            </a:r>
            <a:endParaRPr lang="zh-CN" altLang="en-US" b="1" dirty="0">
              <a:solidFill>
                <a:srgbClr val="FF0000"/>
              </a:solidFill>
            </a:endParaRPr>
          </a:p>
        </p:txBody>
      </p:sp>
      <p:sp>
        <p:nvSpPr>
          <p:cNvPr id="74" name="文本框 73">
            <a:extLst>
              <a:ext uri="{FF2B5EF4-FFF2-40B4-BE49-F238E27FC236}">
                <a16:creationId xmlns:a16="http://schemas.microsoft.com/office/drawing/2014/main" id="{86BA1F43-7CB7-4D69-BC56-D305418C0191}"/>
              </a:ext>
            </a:extLst>
          </p:cNvPr>
          <p:cNvSpPr txBox="1"/>
          <p:nvPr/>
        </p:nvSpPr>
        <p:spPr>
          <a:xfrm>
            <a:off x="505883" y="5333775"/>
            <a:ext cx="10390717" cy="1015663"/>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342900" indent="-342900">
              <a:buFont typeface="Wingdings" panose="05000000000000000000" pitchFamily="2" charset="2"/>
              <a:buChar char="Ø"/>
            </a:pPr>
            <a:r>
              <a:rPr lang="en-US" altLang="zh-CN" sz="2000" dirty="0"/>
              <a:t>Based on HTTPS certifications and app developer signatures, we found over 140k new domains and over 41k new apps. Most of them are gambling services and apps.</a:t>
            </a:r>
          </a:p>
          <a:p>
            <a:pPr marL="342900" indent="-342900">
              <a:buFont typeface="Wingdings" panose="05000000000000000000" pitchFamily="2" charset="2"/>
              <a:buChar char="Ø"/>
            </a:pPr>
            <a:r>
              <a:rPr lang="en-US" altLang="zh-CN" sz="2000" dirty="0"/>
              <a:t>We also found some malicious apps.</a:t>
            </a:r>
            <a:endParaRPr lang="zh-CN" altLang="en-US" sz="2000" dirty="0"/>
          </a:p>
        </p:txBody>
      </p:sp>
    </p:spTree>
    <p:extLst>
      <p:ext uri="{BB962C8B-B14F-4D97-AF65-F5344CB8AC3E}">
        <p14:creationId xmlns:p14="http://schemas.microsoft.com/office/powerpoint/2010/main" val="236654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down)">
                                      <p:cBhvr>
                                        <p:cTn id="10" dur="500"/>
                                        <p:tgtEl>
                                          <p:spTgt spid="43"/>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wipe(down)">
                                      <p:cBhvr>
                                        <p:cTn id="14" dur="500"/>
                                        <p:tgtEl>
                                          <p:spTgt spid="7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childTnLst>
                          </p:cTn>
                        </p:par>
                        <p:par>
                          <p:cTn id="20" fill="hold">
                            <p:stCondLst>
                              <p:cond delay="500"/>
                            </p:stCondLst>
                            <p:childTnLst>
                              <p:par>
                                <p:cTn id="21" presetID="22" presetClass="entr" presetSubtype="2"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right)">
                                      <p:cBhvr>
                                        <p:cTn id="23" dur="500"/>
                                        <p:tgtEl>
                                          <p:spTgt spid="52"/>
                                        </p:tgtEl>
                                      </p:cBhvr>
                                    </p:animEffect>
                                  </p:childTnLst>
                                </p:cTn>
                              </p:par>
                            </p:childTnLst>
                          </p:cTn>
                        </p:par>
                        <p:par>
                          <p:cTn id="24" fill="hold">
                            <p:stCondLst>
                              <p:cond delay="1000"/>
                            </p:stCondLst>
                            <p:childTnLst>
                              <p:par>
                                <p:cTn id="25" presetID="22" presetClass="entr" presetSubtype="2"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right)">
                                      <p:cBhvr>
                                        <p:cTn id="27" dur="500"/>
                                        <p:tgtEl>
                                          <p:spTgt spid="50"/>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wipe(right)">
                                      <p:cBhvr>
                                        <p:cTn id="30" dur="500"/>
                                        <p:tgtEl>
                                          <p:spTgt spid="51"/>
                                        </p:tgtEl>
                                      </p:cBhvr>
                                    </p:animEffect>
                                  </p:childTnLst>
                                </p:cTn>
                              </p:par>
                            </p:childTnLst>
                          </p:cTn>
                        </p:par>
                        <p:par>
                          <p:cTn id="31" fill="hold">
                            <p:stCondLst>
                              <p:cond delay="1500"/>
                            </p:stCondLst>
                            <p:childTnLst>
                              <p:par>
                                <p:cTn id="32" presetID="22" presetClass="entr" presetSubtype="2" fill="hold" nodeType="after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ipe(right)">
                                      <p:cBhvr>
                                        <p:cTn id="34" dur="500"/>
                                        <p:tgtEl>
                                          <p:spTgt spid="55"/>
                                        </p:tgtEl>
                                      </p:cBhvr>
                                    </p:animEffect>
                                  </p:childTnLst>
                                </p:cTn>
                              </p:par>
                            </p:childTnLst>
                          </p:cTn>
                        </p:par>
                        <p:par>
                          <p:cTn id="35" fill="hold">
                            <p:stCondLst>
                              <p:cond delay="2000"/>
                            </p:stCondLst>
                            <p:childTnLst>
                              <p:par>
                                <p:cTn id="36" presetID="22" presetClass="entr" presetSubtype="2" fill="hold" nodeType="after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wipe(right)">
                                      <p:cBhvr>
                                        <p:cTn id="38" dur="500"/>
                                        <p:tgtEl>
                                          <p:spTgt spid="54"/>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right)">
                                      <p:cBhvr>
                                        <p:cTn id="41" dur="500"/>
                                        <p:tgtEl>
                                          <p:spTgt spid="53"/>
                                        </p:tgtEl>
                                      </p:cBhvr>
                                    </p:animEffect>
                                  </p:childTnLst>
                                </p:cTn>
                              </p:par>
                            </p:childTnLst>
                          </p:cTn>
                        </p:par>
                        <p:par>
                          <p:cTn id="42" fill="hold">
                            <p:stCondLst>
                              <p:cond delay="2500"/>
                            </p:stCondLst>
                            <p:childTnLst>
                              <p:par>
                                <p:cTn id="43" presetID="22" presetClass="entr" presetSubtype="4"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down)">
                                      <p:cBhvr>
                                        <p:cTn id="45" dur="500"/>
                                        <p:tgtEl>
                                          <p:spTgt spid="11"/>
                                        </p:tgtEl>
                                      </p:cBhvr>
                                    </p:animEffect>
                                  </p:childTnLst>
                                </p:cTn>
                              </p:par>
                            </p:childTnLst>
                          </p:cTn>
                        </p:par>
                        <p:par>
                          <p:cTn id="46" fill="hold">
                            <p:stCondLst>
                              <p:cond delay="3000"/>
                            </p:stCondLst>
                            <p:childTnLst>
                              <p:par>
                                <p:cTn id="47" presetID="22" presetClass="entr" presetSubtype="4" fill="hold" grpId="0" nodeType="after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down)">
                                      <p:cBhvr>
                                        <p:cTn id="49" dur="500"/>
                                        <p:tgtEl>
                                          <p:spTgt spid="56"/>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down)">
                                      <p:cBhvr>
                                        <p:cTn id="52" dur="500"/>
                                        <p:tgtEl>
                                          <p:spTgt spid="5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left)">
                                      <p:cBhvr>
                                        <p:cTn id="57" dur="500"/>
                                        <p:tgtEl>
                                          <p:spTgt spid="39"/>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wipe(left)">
                                      <p:cBhvr>
                                        <p:cTn id="61" dur="500"/>
                                        <p:tgtEl>
                                          <p:spTgt spid="59"/>
                                        </p:tgtEl>
                                      </p:cBhvr>
                                    </p:animEffect>
                                  </p:childTnLst>
                                </p:cTn>
                              </p:par>
                            </p:childTnLst>
                          </p:cTn>
                        </p:par>
                        <p:par>
                          <p:cTn id="62" fill="hold">
                            <p:stCondLst>
                              <p:cond delay="1000"/>
                            </p:stCondLst>
                            <p:childTnLst>
                              <p:par>
                                <p:cTn id="63" presetID="22" presetClass="entr" presetSubtype="8" fill="hold" nodeType="afterEffect">
                                  <p:stCondLst>
                                    <p:cond delay="0"/>
                                  </p:stCondLst>
                                  <p:childTnLst>
                                    <p:set>
                                      <p:cBhvr>
                                        <p:cTn id="64" dur="1" fill="hold">
                                          <p:stCondLst>
                                            <p:cond delay="0"/>
                                          </p:stCondLst>
                                        </p:cTn>
                                        <p:tgtEl>
                                          <p:spTgt spid="61"/>
                                        </p:tgtEl>
                                        <p:attrNameLst>
                                          <p:attrName>style.visibility</p:attrName>
                                        </p:attrNameLst>
                                      </p:cBhvr>
                                      <p:to>
                                        <p:strVal val="visible"/>
                                      </p:to>
                                    </p:set>
                                    <p:animEffect transition="in" filter="wipe(left)">
                                      <p:cBhvr>
                                        <p:cTn id="65" dur="500"/>
                                        <p:tgtEl>
                                          <p:spTgt spid="61"/>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60"/>
                                        </p:tgtEl>
                                        <p:attrNameLst>
                                          <p:attrName>style.visibility</p:attrName>
                                        </p:attrNameLst>
                                      </p:cBhvr>
                                      <p:to>
                                        <p:strVal val="visible"/>
                                      </p:to>
                                    </p:set>
                                    <p:animEffect transition="in" filter="wipe(left)">
                                      <p:cBhvr>
                                        <p:cTn id="68" dur="500"/>
                                        <p:tgtEl>
                                          <p:spTgt spid="60"/>
                                        </p:tgtEl>
                                      </p:cBhvr>
                                    </p:animEffect>
                                  </p:childTnLst>
                                </p:cTn>
                              </p:par>
                            </p:childTnLst>
                          </p:cTn>
                        </p:par>
                        <p:par>
                          <p:cTn id="69" fill="hold">
                            <p:stCondLst>
                              <p:cond delay="1500"/>
                            </p:stCondLst>
                            <p:childTnLst>
                              <p:par>
                                <p:cTn id="70" presetID="22" presetClass="entr" presetSubtype="8" fill="hold" nodeType="after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wipe(left)">
                                      <p:cBhvr>
                                        <p:cTn id="72" dur="500"/>
                                        <p:tgtEl>
                                          <p:spTgt spid="70"/>
                                        </p:tgtEl>
                                      </p:cBhvr>
                                    </p:animEffect>
                                  </p:childTnLst>
                                </p:cTn>
                              </p:par>
                            </p:childTnLst>
                          </p:cTn>
                        </p:par>
                        <p:par>
                          <p:cTn id="73" fill="hold">
                            <p:stCondLst>
                              <p:cond delay="2000"/>
                            </p:stCondLst>
                            <p:childTnLst>
                              <p:par>
                                <p:cTn id="74" presetID="22" presetClass="entr" presetSubtype="8" fill="hold" nodeType="after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wipe(left)">
                                      <p:cBhvr>
                                        <p:cTn id="76" dur="500"/>
                                        <p:tgtEl>
                                          <p:spTgt spid="62"/>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left)">
                                      <p:cBhvr>
                                        <p:cTn id="79" dur="500"/>
                                        <p:tgtEl>
                                          <p:spTgt spid="63"/>
                                        </p:tgtEl>
                                      </p:cBhvr>
                                    </p:animEffect>
                                  </p:childTnLst>
                                </p:cTn>
                              </p:par>
                              <p:par>
                                <p:cTn id="80" presetID="22" presetClass="entr" presetSubtype="8"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wipe(left)">
                                      <p:cBhvr>
                                        <p:cTn id="82" dur="500"/>
                                        <p:tgtEl>
                                          <p:spTgt spid="66"/>
                                        </p:tgtEl>
                                      </p:cBhvr>
                                    </p:animEffect>
                                  </p:childTnLst>
                                </p:cTn>
                              </p:par>
                              <p:par>
                                <p:cTn id="83" presetID="22" presetClass="entr" presetSubtype="8" fill="hold" nodeType="with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wipe(left)">
                                      <p:cBhvr>
                                        <p:cTn id="85" dur="500"/>
                                        <p:tgtEl>
                                          <p:spTgt spid="64"/>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left)">
                                      <p:cBhvr>
                                        <p:cTn id="88" dur="500"/>
                                        <p:tgtEl>
                                          <p:spTgt spid="65"/>
                                        </p:tgtEl>
                                      </p:cBhvr>
                                    </p:animEffect>
                                  </p:childTnLst>
                                </p:cTn>
                              </p:par>
                            </p:childTnLst>
                          </p:cTn>
                        </p:par>
                        <p:par>
                          <p:cTn id="89" fill="hold">
                            <p:stCondLst>
                              <p:cond delay="2500"/>
                            </p:stCondLst>
                            <p:childTnLst>
                              <p:par>
                                <p:cTn id="90" presetID="22" presetClass="entr" presetSubtype="8"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left)">
                                      <p:cBhvr>
                                        <p:cTn id="92" dur="500"/>
                                        <p:tgtEl>
                                          <p:spTgt spid="68"/>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58"/>
                                        </p:tgtEl>
                                        <p:attrNameLst>
                                          <p:attrName>style.visibility</p:attrName>
                                        </p:attrNameLst>
                                      </p:cBhvr>
                                      <p:to>
                                        <p:strVal val="visible"/>
                                      </p:to>
                                    </p:set>
                                    <p:animEffect transition="in" filter="wipe(left)">
                                      <p:cBhvr>
                                        <p:cTn id="95" dur="500"/>
                                        <p:tgtEl>
                                          <p:spTgt spid="58"/>
                                        </p:tgtEl>
                                      </p:cBhvr>
                                    </p:animEffect>
                                  </p:childTnLst>
                                </p:cTn>
                              </p:par>
                              <p:par>
                                <p:cTn id="96" presetID="22" presetClass="entr" presetSubtype="8" fill="hold" nodeType="withEffect">
                                  <p:stCondLst>
                                    <p:cond delay="0"/>
                                  </p:stCondLst>
                                  <p:childTnLst>
                                    <p:set>
                                      <p:cBhvr>
                                        <p:cTn id="97" dur="1" fill="hold">
                                          <p:stCondLst>
                                            <p:cond delay="0"/>
                                          </p:stCondLst>
                                        </p:cTn>
                                        <p:tgtEl>
                                          <p:spTgt spid="69"/>
                                        </p:tgtEl>
                                        <p:attrNameLst>
                                          <p:attrName>style.visibility</p:attrName>
                                        </p:attrNameLst>
                                      </p:cBhvr>
                                      <p:to>
                                        <p:strVal val="visible"/>
                                      </p:to>
                                    </p:set>
                                    <p:animEffect transition="in" filter="wipe(left)">
                                      <p:cBhvr>
                                        <p:cTn id="98" dur="500"/>
                                        <p:tgtEl>
                                          <p:spTgt spid="69"/>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wipe(left)">
                                      <p:cBhvr>
                                        <p:cTn id="102" dur="500"/>
                                        <p:tgtEl>
                                          <p:spTgt spid="67"/>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71"/>
                                        </p:tgtEl>
                                        <p:attrNameLst>
                                          <p:attrName>style.visibility</p:attrName>
                                        </p:attrNameLst>
                                      </p:cBhvr>
                                      <p:to>
                                        <p:strVal val="visible"/>
                                      </p:to>
                                    </p:set>
                                    <p:animEffect transition="in" filter="wipe(left)">
                                      <p:cBhvr>
                                        <p:cTn id="105" dur="500"/>
                                        <p:tgtEl>
                                          <p:spTgt spid="71"/>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74"/>
                                        </p:tgtEl>
                                        <p:attrNameLst>
                                          <p:attrName>style.visibility</p:attrName>
                                        </p:attrNameLst>
                                      </p:cBhvr>
                                      <p:to>
                                        <p:strVal val="visible"/>
                                      </p:to>
                                    </p:set>
                                    <p:animEffect transition="in" filter="wipe(down)">
                                      <p:cBhvr>
                                        <p:cTn id="11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3" grpId="0"/>
      <p:bldP spid="51" grpId="0"/>
      <p:bldP spid="53" grpId="0"/>
      <p:bldP spid="56" grpId="0" animBg="1"/>
      <p:bldP spid="57" grpId="0"/>
      <p:bldP spid="58" grpId="0"/>
      <p:bldP spid="60" grpId="0"/>
      <p:bldP spid="63" grpId="0"/>
      <p:bldP spid="65" grpId="0"/>
      <p:bldP spid="71" grpId="0"/>
      <p:bldP spid="72" grpId="0"/>
      <p:bldP spid="7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653107"/>
            <a:ext cx="7520457"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Conclusion and Take Away Messages</a:t>
            </a:r>
            <a:endParaRPr lang="zh-CN" altLang="en-US" sz="2800" dirty="0">
              <a:latin typeface="Arial Black" panose="020B0A04020102020204" pitchFamily="34" charset="0"/>
              <a:cs typeface="Calibri" panose="020F0502020204030204" pitchFamily="34" charset="0"/>
            </a:endParaRPr>
          </a:p>
        </p:txBody>
      </p:sp>
      <p:sp>
        <p:nvSpPr>
          <p:cNvPr id="13" name="文本框 12">
            <a:extLst>
              <a:ext uri="{FF2B5EF4-FFF2-40B4-BE49-F238E27FC236}">
                <a16:creationId xmlns:a16="http://schemas.microsoft.com/office/drawing/2014/main" id="{521D7029-FA93-43E4-B518-35E2F2056B7A}"/>
              </a:ext>
            </a:extLst>
          </p:cNvPr>
          <p:cNvSpPr txBox="1"/>
          <p:nvPr/>
        </p:nvSpPr>
        <p:spPr>
          <a:xfrm>
            <a:off x="577982" y="1596300"/>
            <a:ext cx="11036036" cy="3354765"/>
          </a:xfrm>
          <a:prstGeom prst="rect">
            <a:avLst/>
          </a:prstGeom>
          <a:noFill/>
        </p:spPr>
        <p:txBody>
          <a:bodyPr wrap="square">
            <a:spAutoFit/>
          </a:bodyPr>
          <a:lstStyle/>
          <a:p>
            <a:pPr marL="285750" indent="-285750">
              <a:spcBef>
                <a:spcPts val="600"/>
              </a:spcBef>
              <a:spcAft>
                <a:spcPts val="600"/>
              </a:spcAft>
              <a:buFont typeface="Wingdings" panose="05000000000000000000" pitchFamily="2" charset="2"/>
              <a:buChar char="Ø"/>
            </a:pPr>
            <a:r>
              <a:rPr lang="en-US" altLang="zh-CN" sz="2400" dirty="0"/>
              <a:t>Although online gambling is illegal in China, we indeed observe a number of gambling servers deployed in mainland China, which suggests the ineffectiveness of gambling regulation.</a:t>
            </a:r>
          </a:p>
          <a:p>
            <a:pPr marL="285750" indent="-285750">
              <a:spcBef>
                <a:spcPts val="600"/>
              </a:spcBef>
              <a:spcAft>
                <a:spcPts val="600"/>
              </a:spcAft>
              <a:buFont typeface="Wingdings" panose="05000000000000000000" pitchFamily="2" charset="2"/>
              <a:buChar char="Ø"/>
            </a:pPr>
            <a:r>
              <a:rPr lang="en-US" altLang="zh-CN" sz="2400" dirty="0"/>
              <a:t>Hidden fourth-party payment services are widely used in gambling apps to hide the identities of money recipients. </a:t>
            </a:r>
          </a:p>
          <a:p>
            <a:pPr marL="285750" indent="-285750">
              <a:spcBef>
                <a:spcPts val="600"/>
              </a:spcBef>
              <a:spcAft>
                <a:spcPts val="600"/>
              </a:spcAft>
              <a:buFont typeface="Wingdings" panose="05000000000000000000" pitchFamily="2" charset="2"/>
              <a:buChar char="Ø"/>
            </a:pPr>
            <a:r>
              <a:rPr lang="en-US" altLang="zh-CN" sz="2400" dirty="0"/>
              <a:t>The “guilt-by-association” method are useful to identify new suspicious gambling services and apps, which could guide us to raise alarms when new related services/apps are found.</a:t>
            </a:r>
          </a:p>
        </p:txBody>
      </p:sp>
      <p:sp>
        <p:nvSpPr>
          <p:cNvPr id="6" name="文本框 5">
            <a:extLst>
              <a:ext uri="{FF2B5EF4-FFF2-40B4-BE49-F238E27FC236}">
                <a16:creationId xmlns:a16="http://schemas.microsoft.com/office/drawing/2014/main" id="{AEC24F35-6F95-4842-B137-E0DE3EF37913}"/>
              </a:ext>
            </a:extLst>
          </p:cNvPr>
          <p:cNvSpPr txBox="1"/>
          <p:nvPr/>
        </p:nvSpPr>
        <p:spPr>
          <a:xfrm>
            <a:off x="2683934" y="5371038"/>
            <a:ext cx="6121400" cy="646331"/>
          </a:xfrm>
          <a:prstGeom prst="rect">
            <a:avLst/>
          </a:prstGeom>
          <a:noFill/>
        </p:spPr>
        <p:txBody>
          <a:bodyPr wrap="square">
            <a:spAutoFit/>
          </a:bodyPr>
          <a:lstStyle/>
          <a:p>
            <a:pPr algn="ctr"/>
            <a:r>
              <a:rPr lang="en-US" altLang="zh-CN" sz="1800" b="1" i="1" dirty="0">
                <a:latin typeface="Calibri" panose="020F0502020204030204" pitchFamily="34" charset="0"/>
                <a:cs typeface="Calibri" panose="020F0502020204030204" pitchFamily="34" charset="0"/>
              </a:rPr>
              <a:t>We have released our dataset at:</a:t>
            </a:r>
          </a:p>
          <a:p>
            <a:pPr algn="ctr"/>
            <a:r>
              <a:rPr lang="en-US" altLang="zh-CN" sz="1800" b="1" i="1" dirty="0">
                <a:solidFill>
                  <a:srgbClr val="C00000"/>
                </a:solidFill>
                <a:latin typeface="Calibri" panose="020F0502020204030204" pitchFamily="34" charset="0"/>
                <a:cs typeface="Calibri" panose="020F0502020204030204" pitchFamily="34" charset="0"/>
              </a:rPr>
              <a:t>https://mobile-app-research.github.io/</a:t>
            </a:r>
            <a:endParaRPr lang="zh-CN" altLang="en-US" b="1" i="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4620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653107"/>
            <a:ext cx="4487767"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Illegal Gambling Apps</a:t>
            </a:r>
            <a:endParaRPr lang="zh-CN" altLang="en-US" sz="2800" dirty="0">
              <a:latin typeface="Arial Black" panose="020B0A04020102020204" pitchFamily="34" charset="0"/>
              <a:cs typeface="Calibri" panose="020F0502020204030204" pitchFamily="34" charset="0"/>
            </a:endParaRPr>
          </a:p>
        </p:txBody>
      </p:sp>
      <p:sp>
        <p:nvSpPr>
          <p:cNvPr id="8" name="文本框 7">
            <a:extLst>
              <a:ext uri="{FF2B5EF4-FFF2-40B4-BE49-F238E27FC236}">
                <a16:creationId xmlns:a16="http://schemas.microsoft.com/office/drawing/2014/main" id="{60FA86B8-455C-4555-80AC-3E05660807DD}"/>
              </a:ext>
            </a:extLst>
          </p:cNvPr>
          <p:cNvSpPr txBox="1"/>
          <p:nvPr/>
        </p:nvSpPr>
        <p:spPr>
          <a:xfrm>
            <a:off x="393699" y="6138534"/>
            <a:ext cx="6307668" cy="215444"/>
          </a:xfrm>
          <a:prstGeom prst="rect">
            <a:avLst/>
          </a:prstGeom>
          <a:noFill/>
        </p:spPr>
        <p:txBody>
          <a:bodyPr wrap="square" rtlCol="0">
            <a:spAutoFit/>
          </a:bodyPr>
          <a:lstStyle/>
          <a:p>
            <a:r>
              <a:rPr lang="zh-CN" altLang="en-US" sz="800" dirty="0"/>
              <a:t>* </a:t>
            </a:r>
            <a:r>
              <a:rPr lang="en-US" altLang="zh-CN" sz="800" b="1" i="0" cap="all" dirty="0">
                <a:solidFill>
                  <a:srgbClr val="000000"/>
                </a:solidFill>
                <a:effectLst/>
              </a:rPr>
              <a:t>Real-Money Gambling, Games, and Contests </a:t>
            </a:r>
            <a:r>
              <a:rPr lang="en-US" altLang="zh-CN" sz="800" dirty="0"/>
              <a:t>https://support.google.com/googleplay/android-developer/answer/9877032</a:t>
            </a:r>
            <a:endParaRPr lang="zh-CN" altLang="en-US" sz="800" dirty="0"/>
          </a:p>
        </p:txBody>
      </p:sp>
      <p:pic>
        <p:nvPicPr>
          <p:cNvPr id="13" name="图片 12">
            <a:extLst>
              <a:ext uri="{FF2B5EF4-FFF2-40B4-BE49-F238E27FC236}">
                <a16:creationId xmlns:a16="http://schemas.microsoft.com/office/drawing/2014/main" id="{113133A6-B988-4369-848E-B24EBABDDF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699" y="1238567"/>
            <a:ext cx="4632710" cy="4817532"/>
          </a:xfrm>
          <a:prstGeom prst="rect">
            <a:avLst/>
          </a:prstGeom>
        </p:spPr>
      </p:pic>
      <p:pic>
        <p:nvPicPr>
          <p:cNvPr id="6" name="图片 5">
            <a:extLst>
              <a:ext uri="{FF2B5EF4-FFF2-40B4-BE49-F238E27FC236}">
                <a16:creationId xmlns:a16="http://schemas.microsoft.com/office/drawing/2014/main" id="{899DD4AE-5C3E-4918-9521-DB7493A3B04A}"/>
              </a:ext>
            </a:extLst>
          </p:cNvPr>
          <p:cNvPicPr>
            <a:picLocks noChangeAspect="1"/>
          </p:cNvPicPr>
          <p:nvPr/>
        </p:nvPicPr>
        <p:blipFill>
          <a:blip r:embed="rId4"/>
          <a:stretch>
            <a:fillRect/>
          </a:stretch>
        </p:blipFill>
        <p:spPr>
          <a:xfrm>
            <a:off x="5398128" y="914717"/>
            <a:ext cx="6307668" cy="2436065"/>
          </a:xfrm>
          <a:prstGeom prst="rect">
            <a:avLst/>
          </a:prstGeom>
        </p:spPr>
      </p:pic>
      <p:pic>
        <p:nvPicPr>
          <p:cNvPr id="11" name="图片 10">
            <a:extLst>
              <a:ext uri="{FF2B5EF4-FFF2-40B4-BE49-F238E27FC236}">
                <a16:creationId xmlns:a16="http://schemas.microsoft.com/office/drawing/2014/main" id="{60EAE823-4070-4FD8-A0A6-A42BAEF81827}"/>
              </a:ext>
            </a:extLst>
          </p:cNvPr>
          <p:cNvPicPr>
            <a:picLocks noChangeAspect="1"/>
          </p:cNvPicPr>
          <p:nvPr/>
        </p:nvPicPr>
        <p:blipFill>
          <a:blip r:embed="rId5"/>
          <a:stretch>
            <a:fillRect/>
          </a:stretch>
        </p:blipFill>
        <p:spPr>
          <a:xfrm>
            <a:off x="5398128" y="2324761"/>
            <a:ext cx="6307668" cy="2405571"/>
          </a:xfrm>
          <a:prstGeom prst="rect">
            <a:avLst/>
          </a:prstGeom>
        </p:spPr>
      </p:pic>
      <p:pic>
        <p:nvPicPr>
          <p:cNvPr id="17" name="图片 16">
            <a:extLst>
              <a:ext uri="{FF2B5EF4-FFF2-40B4-BE49-F238E27FC236}">
                <a16:creationId xmlns:a16="http://schemas.microsoft.com/office/drawing/2014/main" id="{FE385114-06E7-428F-9FC1-57945927598C}"/>
              </a:ext>
            </a:extLst>
          </p:cNvPr>
          <p:cNvPicPr>
            <a:picLocks noChangeAspect="1"/>
          </p:cNvPicPr>
          <p:nvPr/>
        </p:nvPicPr>
        <p:blipFill>
          <a:blip r:embed="rId6"/>
          <a:stretch>
            <a:fillRect/>
          </a:stretch>
        </p:blipFill>
        <p:spPr>
          <a:xfrm>
            <a:off x="5398129" y="3722729"/>
            <a:ext cx="6307668" cy="2482939"/>
          </a:xfrm>
          <a:prstGeom prst="rect">
            <a:avLst/>
          </a:prstGeom>
        </p:spPr>
      </p:pic>
      <p:sp>
        <p:nvSpPr>
          <p:cNvPr id="25" name="文本框 24">
            <a:extLst>
              <a:ext uri="{FF2B5EF4-FFF2-40B4-BE49-F238E27FC236}">
                <a16:creationId xmlns:a16="http://schemas.microsoft.com/office/drawing/2014/main" id="{977BD904-F902-4F1A-A8CA-A3B46F700F75}"/>
              </a:ext>
            </a:extLst>
          </p:cNvPr>
          <p:cNvSpPr txBox="1"/>
          <p:nvPr/>
        </p:nvSpPr>
        <p:spPr>
          <a:xfrm>
            <a:off x="3028493" y="5686767"/>
            <a:ext cx="6135013"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ltLang="zh-CN" dirty="0"/>
              <a:t>In app markets, gambling apps are under strict regulations</a:t>
            </a:r>
            <a:endParaRPr lang="zh-CN" altLang="en-US" dirty="0"/>
          </a:p>
        </p:txBody>
      </p:sp>
      <p:sp>
        <p:nvSpPr>
          <p:cNvPr id="26" name="矩形 25">
            <a:extLst>
              <a:ext uri="{FF2B5EF4-FFF2-40B4-BE49-F238E27FC236}">
                <a16:creationId xmlns:a16="http://schemas.microsoft.com/office/drawing/2014/main" id="{159F3535-7883-49A5-B2A6-7C86100B55CF}"/>
              </a:ext>
            </a:extLst>
          </p:cNvPr>
          <p:cNvSpPr/>
          <p:nvPr/>
        </p:nvSpPr>
        <p:spPr>
          <a:xfrm>
            <a:off x="5736265" y="1802219"/>
            <a:ext cx="1073888" cy="522542"/>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0DB4B36C-75F0-4544-883E-6A3230D13253}"/>
              </a:ext>
            </a:extLst>
          </p:cNvPr>
          <p:cNvSpPr/>
          <p:nvPr/>
        </p:nvSpPr>
        <p:spPr>
          <a:xfrm>
            <a:off x="5762846" y="3212263"/>
            <a:ext cx="1073888" cy="47372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5012A991-9556-42EE-9BE4-5C46DAB36939}"/>
              </a:ext>
            </a:extLst>
          </p:cNvPr>
          <p:cNvSpPr/>
          <p:nvPr/>
        </p:nvSpPr>
        <p:spPr>
          <a:xfrm>
            <a:off x="5736265" y="4575907"/>
            <a:ext cx="1073888" cy="47372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9002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down)">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1"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down)">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1" animBg="1"/>
      <p:bldP spid="26" grpId="0" animBg="1"/>
      <p:bldP spid="27" grpId="0" animBg="1"/>
      <p:bldP spid="2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3C903F6-CD0E-4A73-A316-DD40167A43DD}"/>
              </a:ext>
            </a:extLst>
          </p:cNvPr>
          <p:cNvSpPr txBox="1"/>
          <p:nvPr/>
        </p:nvSpPr>
        <p:spPr>
          <a:xfrm>
            <a:off x="4997202" y="2782669"/>
            <a:ext cx="2197589" cy="646331"/>
          </a:xfrm>
          <a:prstGeom prst="rect">
            <a:avLst/>
          </a:prstGeom>
          <a:noFill/>
        </p:spPr>
        <p:txBody>
          <a:bodyPr wrap="none" rtlCol="0">
            <a:spAutoFit/>
          </a:bodyPr>
          <a:lstStyle/>
          <a:p>
            <a:r>
              <a:rPr lang="en-US" altLang="zh-CN" sz="3600" dirty="0">
                <a:solidFill>
                  <a:srgbClr val="C00000"/>
                </a:solidFill>
                <a:latin typeface="Arial Black" panose="020B0A04020102020204" pitchFamily="34" charset="0"/>
                <a:cs typeface="Calibri" panose="020F0502020204030204" pitchFamily="34" charset="0"/>
              </a:rPr>
              <a:t>Thanks!</a:t>
            </a:r>
            <a:endParaRPr lang="zh-CN" altLang="en-US" sz="3600" dirty="0">
              <a:solidFill>
                <a:srgbClr val="C00000"/>
              </a:solidFill>
              <a:latin typeface="Arial Black" panose="020B0A0402010202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CDDD1CC9-DE53-494E-91E1-43CA1753BF54}"/>
              </a:ext>
            </a:extLst>
          </p:cNvPr>
          <p:cNvSpPr txBox="1"/>
          <p:nvPr/>
        </p:nvSpPr>
        <p:spPr>
          <a:xfrm>
            <a:off x="2365370" y="4313219"/>
            <a:ext cx="7461251" cy="1415772"/>
          </a:xfrm>
          <a:prstGeom prst="rect">
            <a:avLst/>
          </a:prstGeom>
          <a:noFill/>
        </p:spPr>
        <p:txBody>
          <a:bodyPr wrap="square">
            <a:spAutoFit/>
          </a:bodyPr>
          <a:lstStyle/>
          <a:p>
            <a:pPr marL="0" indent="0" algn="ctr">
              <a:buNone/>
            </a:pPr>
            <a:r>
              <a:rPr lang="en-US" altLang="zh-CN" sz="3200" i="1" dirty="0">
                <a:latin typeface="Calibri" panose="020F0502020204030204" pitchFamily="34" charset="0"/>
                <a:cs typeface="Calibri" panose="020F0502020204030204" pitchFamily="34" charset="0"/>
              </a:rPr>
              <a:t>Any kind of collaboration is welcome.</a:t>
            </a:r>
          </a:p>
          <a:p>
            <a:pPr marL="0" indent="0" algn="ctr">
              <a:buNone/>
            </a:pPr>
            <a:endParaRPr lang="en-US" altLang="zh-CN" i="1" dirty="0">
              <a:latin typeface="Calibri" panose="020F0502020204030204" pitchFamily="34" charset="0"/>
              <a:cs typeface="Calibri" panose="020F0502020204030204" pitchFamily="34" charset="0"/>
            </a:endParaRPr>
          </a:p>
          <a:p>
            <a:pPr marL="0" indent="0" algn="ctr">
              <a:buNone/>
            </a:pPr>
            <a:r>
              <a:rPr lang="en-US" altLang="zh-CN" i="1" dirty="0">
                <a:latin typeface="Calibri" panose="020F0502020204030204" pitchFamily="34" charset="0"/>
                <a:cs typeface="Calibri" panose="020F0502020204030204" pitchFamily="34" charset="0"/>
                <a:hlinkClick r:id="rId3"/>
              </a:rPr>
              <a:t>gyh@bupt.edu.cn</a:t>
            </a:r>
            <a:endParaRPr lang="en-US" altLang="zh-CN" i="1" dirty="0">
              <a:latin typeface="Calibri" panose="020F0502020204030204" pitchFamily="34" charset="0"/>
              <a:cs typeface="Calibri" panose="020F0502020204030204" pitchFamily="34" charset="0"/>
            </a:endParaRPr>
          </a:p>
          <a:p>
            <a:pPr marL="0" indent="0" algn="ctr">
              <a:buNone/>
            </a:pPr>
            <a:r>
              <a:rPr lang="en-US" altLang="zh-CN" i="1" dirty="0">
                <a:latin typeface="Calibri" panose="020F0502020204030204" pitchFamily="34" charset="0"/>
                <a:cs typeface="Calibri" panose="020F0502020204030204" pitchFamily="34" charset="0"/>
                <a:hlinkClick r:id="rId4"/>
              </a:rPr>
              <a:t>haoyuwang@bupt.edu.cn</a:t>
            </a:r>
            <a:endParaRPr lang="en-US" altLang="zh-CN"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3685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形状&#10;&#10;中度可信度描述已自动生成">
            <a:extLst>
              <a:ext uri="{FF2B5EF4-FFF2-40B4-BE49-F238E27FC236}">
                <a16:creationId xmlns:a16="http://schemas.microsoft.com/office/drawing/2014/main" id="{E675EE25-3A6F-426D-B44F-FDCB51960931}"/>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01898" y="1672771"/>
            <a:ext cx="6388068" cy="4257459"/>
          </a:xfrm>
          <a:prstGeom prst="rect">
            <a:avLst/>
          </a:prstGeom>
        </p:spPr>
      </p:pic>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653107"/>
            <a:ext cx="4487767"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Illegal Gambling Apps</a:t>
            </a:r>
            <a:endParaRPr lang="zh-CN" altLang="en-US" sz="2800" dirty="0">
              <a:latin typeface="Arial Black" panose="020B0A04020102020204" pitchFamily="34" charset="0"/>
              <a:cs typeface="Calibri" panose="020F0502020204030204" pitchFamily="34" charset="0"/>
            </a:endParaRPr>
          </a:p>
        </p:txBody>
      </p:sp>
      <p:sp>
        <p:nvSpPr>
          <p:cNvPr id="17" name="文本框 16">
            <a:extLst>
              <a:ext uri="{FF2B5EF4-FFF2-40B4-BE49-F238E27FC236}">
                <a16:creationId xmlns:a16="http://schemas.microsoft.com/office/drawing/2014/main" id="{16442988-920B-4EE1-B083-CA8A53C93322}"/>
              </a:ext>
            </a:extLst>
          </p:cNvPr>
          <p:cNvSpPr txBox="1"/>
          <p:nvPr/>
        </p:nvSpPr>
        <p:spPr>
          <a:xfrm>
            <a:off x="5321300" y="2484590"/>
            <a:ext cx="4737100" cy="461665"/>
          </a:xfrm>
          <a:prstGeom prst="rect">
            <a:avLst/>
          </a:prstGeom>
          <a:noFill/>
        </p:spPr>
        <p:txBody>
          <a:bodyPr wrap="square">
            <a:spAutoFit/>
          </a:bodyPr>
          <a:lstStyle/>
          <a:p>
            <a:r>
              <a:rPr lang="en-US" altLang="zh-CN" sz="2400" b="1" dirty="0">
                <a:solidFill>
                  <a:srgbClr val="C00000"/>
                </a:solidFill>
              </a:rPr>
              <a:t>are different from other apps? </a:t>
            </a:r>
            <a:endParaRPr lang="zh-CN" altLang="en-US" sz="2400" b="1" dirty="0">
              <a:solidFill>
                <a:srgbClr val="C00000"/>
              </a:solidFill>
            </a:endParaRPr>
          </a:p>
        </p:txBody>
      </p:sp>
      <p:sp>
        <p:nvSpPr>
          <p:cNvPr id="12" name="文本框 11">
            <a:extLst>
              <a:ext uri="{FF2B5EF4-FFF2-40B4-BE49-F238E27FC236}">
                <a16:creationId xmlns:a16="http://schemas.microsoft.com/office/drawing/2014/main" id="{33173688-1113-4D4F-AD69-F8A0703CA334}"/>
              </a:ext>
            </a:extLst>
          </p:cNvPr>
          <p:cNvSpPr txBox="1"/>
          <p:nvPr/>
        </p:nvSpPr>
        <p:spPr>
          <a:xfrm>
            <a:off x="1819384" y="3178718"/>
            <a:ext cx="869952" cy="461665"/>
          </a:xfrm>
          <a:prstGeom prst="rect">
            <a:avLst/>
          </a:prstGeom>
          <a:noFill/>
        </p:spPr>
        <p:txBody>
          <a:bodyPr wrap="square">
            <a:spAutoFit/>
          </a:bodyPr>
          <a:lstStyle/>
          <a:p>
            <a:r>
              <a:rPr lang="en-US" altLang="zh-CN" sz="2400" b="1" dirty="0">
                <a:solidFill>
                  <a:srgbClr val="C00000"/>
                </a:solidFill>
              </a:rPr>
              <a:t>How</a:t>
            </a:r>
            <a:endParaRPr lang="zh-CN" altLang="en-US" sz="2400" dirty="0"/>
          </a:p>
        </p:txBody>
      </p:sp>
      <p:sp>
        <p:nvSpPr>
          <p:cNvPr id="14" name="文本框 13">
            <a:extLst>
              <a:ext uri="{FF2B5EF4-FFF2-40B4-BE49-F238E27FC236}">
                <a16:creationId xmlns:a16="http://schemas.microsoft.com/office/drawing/2014/main" id="{A49AB9E8-F24A-45C1-A477-F64D4957BBC5}"/>
              </a:ext>
            </a:extLst>
          </p:cNvPr>
          <p:cNvSpPr txBox="1"/>
          <p:nvPr/>
        </p:nvSpPr>
        <p:spPr>
          <a:xfrm>
            <a:off x="2692399" y="2755384"/>
            <a:ext cx="2586567" cy="954107"/>
          </a:xfrm>
          <a:prstGeom prst="rect">
            <a:avLst/>
          </a:prstGeom>
          <a:noFill/>
        </p:spPr>
        <p:txBody>
          <a:bodyPr wrap="square">
            <a:spAutoFit/>
          </a:bodyPr>
          <a:lstStyle/>
          <a:p>
            <a:pPr algn="ctr"/>
            <a:r>
              <a:rPr lang="en-US" altLang="zh-CN" sz="2800" dirty="0">
                <a:solidFill>
                  <a:srgbClr val="C00000"/>
                </a:solidFill>
                <a:latin typeface="Arial Black" panose="020B0A04020102020204" pitchFamily="34" charset="0"/>
                <a:cs typeface="Calibri" panose="020F0502020204030204" pitchFamily="34" charset="0"/>
              </a:rPr>
              <a:t>Gambling Apps</a:t>
            </a:r>
            <a:endParaRPr lang="zh-CN" altLang="en-US" sz="2800" dirty="0">
              <a:solidFill>
                <a:srgbClr val="C00000"/>
              </a:solidFill>
            </a:endParaRPr>
          </a:p>
        </p:txBody>
      </p:sp>
    </p:spTree>
    <p:extLst>
      <p:ext uri="{BB962C8B-B14F-4D97-AF65-F5344CB8AC3E}">
        <p14:creationId xmlns:p14="http://schemas.microsoft.com/office/powerpoint/2010/main" val="548182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653107"/>
            <a:ext cx="5195397"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Gambling App Ecosystem</a:t>
            </a:r>
            <a:endParaRPr lang="zh-CN" altLang="en-US" sz="2800" dirty="0">
              <a:latin typeface="Arial Black" panose="020B0A04020102020204" pitchFamily="34" charset="0"/>
              <a:cs typeface="Calibri" panose="020F0502020204030204" pitchFamily="34" charset="0"/>
            </a:endParaRPr>
          </a:p>
        </p:txBody>
      </p:sp>
      <p:pic>
        <p:nvPicPr>
          <p:cNvPr id="7" name="图片 6">
            <a:extLst>
              <a:ext uri="{FF2B5EF4-FFF2-40B4-BE49-F238E27FC236}">
                <a16:creationId xmlns:a16="http://schemas.microsoft.com/office/drawing/2014/main" id="{32E83D57-F36F-46DF-B21F-39A5C4E843A2}"/>
              </a:ext>
            </a:extLst>
          </p:cNvPr>
          <p:cNvPicPr>
            <a:picLocks noChangeAspect="1"/>
          </p:cNvPicPr>
          <p:nvPr/>
        </p:nvPicPr>
        <p:blipFill>
          <a:blip r:embed="rId3"/>
          <a:stretch>
            <a:fillRect/>
          </a:stretch>
        </p:blipFill>
        <p:spPr>
          <a:xfrm>
            <a:off x="5111750" y="2880852"/>
            <a:ext cx="1181100" cy="1041400"/>
          </a:xfrm>
          <a:prstGeom prst="rect">
            <a:avLst/>
          </a:prstGeom>
        </p:spPr>
      </p:pic>
      <p:pic>
        <p:nvPicPr>
          <p:cNvPr id="9" name="图片 8">
            <a:extLst>
              <a:ext uri="{FF2B5EF4-FFF2-40B4-BE49-F238E27FC236}">
                <a16:creationId xmlns:a16="http://schemas.microsoft.com/office/drawing/2014/main" id="{2C14ECF3-D9CB-474F-802D-76552CAD4C92}"/>
              </a:ext>
            </a:extLst>
          </p:cNvPr>
          <p:cNvPicPr>
            <a:picLocks noChangeAspect="1"/>
          </p:cNvPicPr>
          <p:nvPr/>
        </p:nvPicPr>
        <p:blipFill>
          <a:blip r:embed="rId4"/>
          <a:stretch>
            <a:fillRect/>
          </a:stretch>
        </p:blipFill>
        <p:spPr>
          <a:xfrm>
            <a:off x="4584700" y="1460500"/>
            <a:ext cx="1333500" cy="1270000"/>
          </a:xfrm>
          <a:prstGeom prst="rect">
            <a:avLst/>
          </a:prstGeom>
        </p:spPr>
      </p:pic>
      <p:pic>
        <p:nvPicPr>
          <p:cNvPr id="12" name="图片 11">
            <a:extLst>
              <a:ext uri="{FF2B5EF4-FFF2-40B4-BE49-F238E27FC236}">
                <a16:creationId xmlns:a16="http://schemas.microsoft.com/office/drawing/2014/main" id="{3DB662C4-38D2-49E0-9BD8-9A6040C17A8B}"/>
              </a:ext>
            </a:extLst>
          </p:cNvPr>
          <p:cNvPicPr>
            <a:picLocks noChangeAspect="1"/>
          </p:cNvPicPr>
          <p:nvPr/>
        </p:nvPicPr>
        <p:blipFill>
          <a:blip r:embed="rId5"/>
          <a:stretch>
            <a:fillRect/>
          </a:stretch>
        </p:blipFill>
        <p:spPr>
          <a:xfrm>
            <a:off x="2184400" y="1835150"/>
            <a:ext cx="2984500" cy="1073150"/>
          </a:xfrm>
          <a:prstGeom prst="rect">
            <a:avLst/>
          </a:prstGeom>
        </p:spPr>
      </p:pic>
      <p:pic>
        <p:nvPicPr>
          <p:cNvPr id="14" name="图片 13">
            <a:extLst>
              <a:ext uri="{FF2B5EF4-FFF2-40B4-BE49-F238E27FC236}">
                <a16:creationId xmlns:a16="http://schemas.microsoft.com/office/drawing/2014/main" id="{68645818-C0D6-48E6-8CA8-D5C4AEE6585D}"/>
              </a:ext>
            </a:extLst>
          </p:cNvPr>
          <p:cNvPicPr>
            <a:picLocks noChangeAspect="1"/>
          </p:cNvPicPr>
          <p:nvPr/>
        </p:nvPicPr>
        <p:blipFill>
          <a:blip r:embed="rId6"/>
          <a:stretch>
            <a:fillRect/>
          </a:stretch>
        </p:blipFill>
        <p:spPr>
          <a:xfrm>
            <a:off x="2933700" y="2533650"/>
            <a:ext cx="2235200" cy="1238250"/>
          </a:xfrm>
          <a:prstGeom prst="rect">
            <a:avLst/>
          </a:prstGeom>
        </p:spPr>
      </p:pic>
      <p:pic>
        <p:nvPicPr>
          <p:cNvPr id="16" name="图片 15">
            <a:extLst>
              <a:ext uri="{FF2B5EF4-FFF2-40B4-BE49-F238E27FC236}">
                <a16:creationId xmlns:a16="http://schemas.microsoft.com/office/drawing/2014/main" id="{A562C6F8-AC57-460F-9CBC-2A44AE6C85C9}"/>
              </a:ext>
            </a:extLst>
          </p:cNvPr>
          <p:cNvPicPr>
            <a:picLocks noChangeAspect="1"/>
          </p:cNvPicPr>
          <p:nvPr/>
        </p:nvPicPr>
        <p:blipFill>
          <a:blip r:embed="rId7"/>
          <a:stretch>
            <a:fillRect/>
          </a:stretch>
        </p:blipFill>
        <p:spPr>
          <a:xfrm>
            <a:off x="6096000" y="1827776"/>
            <a:ext cx="2654300" cy="977900"/>
          </a:xfrm>
          <a:prstGeom prst="rect">
            <a:avLst/>
          </a:prstGeom>
        </p:spPr>
      </p:pic>
      <p:pic>
        <p:nvPicPr>
          <p:cNvPr id="18" name="图片 17">
            <a:extLst>
              <a:ext uri="{FF2B5EF4-FFF2-40B4-BE49-F238E27FC236}">
                <a16:creationId xmlns:a16="http://schemas.microsoft.com/office/drawing/2014/main" id="{39CEBEE0-1D12-4CD5-8684-1196C8242290}"/>
              </a:ext>
            </a:extLst>
          </p:cNvPr>
          <p:cNvPicPr>
            <a:picLocks noChangeAspect="1"/>
          </p:cNvPicPr>
          <p:nvPr/>
        </p:nvPicPr>
        <p:blipFill>
          <a:blip r:embed="rId8"/>
          <a:stretch>
            <a:fillRect/>
          </a:stretch>
        </p:blipFill>
        <p:spPr>
          <a:xfrm>
            <a:off x="6273800" y="3071352"/>
            <a:ext cx="2508250" cy="889000"/>
          </a:xfrm>
          <a:prstGeom prst="rect">
            <a:avLst/>
          </a:prstGeom>
        </p:spPr>
      </p:pic>
      <p:pic>
        <p:nvPicPr>
          <p:cNvPr id="20" name="图片 19">
            <a:extLst>
              <a:ext uri="{FF2B5EF4-FFF2-40B4-BE49-F238E27FC236}">
                <a16:creationId xmlns:a16="http://schemas.microsoft.com/office/drawing/2014/main" id="{E1B2F84F-4F3F-451C-8332-3FFF02EEAA5F}"/>
              </a:ext>
            </a:extLst>
          </p:cNvPr>
          <p:cNvPicPr>
            <a:picLocks noChangeAspect="1"/>
          </p:cNvPicPr>
          <p:nvPr/>
        </p:nvPicPr>
        <p:blipFill>
          <a:blip r:embed="rId9"/>
          <a:stretch>
            <a:fillRect/>
          </a:stretch>
        </p:blipFill>
        <p:spPr>
          <a:xfrm>
            <a:off x="2514600" y="3997428"/>
            <a:ext cx="6375400" cy="1422400"/>
          </a:xfrm>
          <a:prstGeom prst="rect">
            <a:avLst/>
          </a:prstGeom>
        </p:spPr>
      </p:pic>
    </p:spTree>
    <p:extLst>
      <p:ext uri="{BB962C8B-B14F-4D97-AF65-F5344CB8AC3E}">
        <p14:creationId xmlns:p14="http://schemas.microsoft.com/office/powerpoint/2010/main" val="106201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653107"/>
            <a:ext cx="4120743" cy="523220"/>
          </a:xfrm>
          <a:prstGeom prst="rect">
            <a:avLst/>
          </a:prstGeom>
          <a:noFill/>
        </p:spPr>
        <p:txBody>
          <a:bodyPr wrap="none" rtlCol="0">
            <a:spAutoFit/>
          </a:bodyPr>
          <a:lstStyle/>
          <a:p>
            <a:r>
              <a:rPr lang="en-US" altLang="zh-CN" sz="2800" dirty="0">
                <a:solidFill>
                  <a:srgbClr val="00B050"/>
                </a:solidFill>
                <a:latin typeface="Arial Black" panose="020B0A04020102020204" pitchFamily="34" charset="0"/>
                <a:cs typeface="Calibri" panose="020F0502020204030204" pitchFamily="34" charset="0"/>
              </a:rPr>
              <a:t>Research Questions</a:t>
            </a:r>
            <a:endParaRPr lang="zh-CN" altLang="en-US" sz="2800" dirty="0">
              <a:solidFill>
                <a:srgbClr val="00B050"/>
              </a:solidFill>
              <a:latin typeface="Arial Black" panose="020B0A04020102020204" pitchFamily="34" charset="0"/>
              <a:cs typeface="Calibri" panose="020F0502020204030204" pitchFamily="34" charset="0"/>
            </a:endParaRPr>
          </a:p>
        </p:txBody>
      </p:sp>
      <p:grpSp>
        <p:nvGrpSpPr>
          <p:cNvPr id="13" name="Group 10">
            <a:extLst>
              <a:ext uri="{FF2B5EF4-FFF2-40B4-BE49-F238E27FC236}">
                <a16:creationId xmlns:a16="http://schemas.microsoft.com/office/drawing/2014/main" id="{BDBB91F5-B336-4232-9DC8-7723851DBD37}"/>
              </a:ext>
            </a:extLst>
          </p:cNvPr>
          <p:cNvGrpSpPr/>
          <p:nvPr/>
        </p:nvGrpSpPr>
        <p:grpSpPr>
          <a:xfrm>
            <a:off x="328719" y="1688996"/>
            <a:ext cx="3726180" cy="4754245"/>
            <a:chOff x="12577763" y="4062413"/>
            <a:chExt cx="3833812" cy="4891087"/>
          </a:xfrm>
        </p:grpSpPr>
        <p:sp>
          <p:nvSpPr>
            <p:cNvPr id="15" name="Freeform 5">
              <a:extLst>
                <a:ext uri="{FF2B5EF4-FFF2-40B4-BE49-F238E27FC236}">
                  <a16:creationId xmlns:a16="http://schemas.microsoft.com/office/drawing/2014/main" id="{A75DD410-5445-444C-AA3A-4BE885465F7E}"/>
                </a:ext>
              </a:extLst>
            </p:cNvPr>
            <p:cNvSpPr/>
            <p:nvPr/>
          </p:nvSpPr>
          <p:spPr bwMode="auto">
            <a:xfrm>
              <a:off x="13144500" y="4062413"/>
              <a:ext cx="3267075" cy="4456113"/>
            </a:xfrm>
            <a:custGeom>
              <a:avLst/>
              <a:gdLst>
                <a:gd name="T0" fmla="*/ 12 w 2415"/>
                <a:gd name="T1" fmla="*/ 2769 h 3295"/>
                <a:gd name="T2" fmla="*/ 1457 w 2415"/>
                <a:gd name="T3" fmla="*/ 3295 h 3295"/>
                <a:gd name="T4" fmla="*/ 1553 w 2415"/>
                <a:gd name="T5" fmla="*/ 2819 h 3295"/>
                <a:gd name="T6" fmla="*/ 1703 w 2415"/>
                <a:gd name="T7" fmla="*/ 2656 h 3295"/>
                <a:gd name="T8" fmla="*/ 1882 w 2415"/>
                <a:gd name="T9" fmla="*/ 2589 h 3295"/>
                <a:gd name="T10" fmla="*/ 2063 w 2415"/>
                <a:gd name="T11" fmla="*/ 2487 h 3295"/>
                <a:gd name="T12" fmla="*/ 2123 w 2415"/>
                <a:gd name="T13" fmla="*/ 2306 h 3295"/>
                <a:gd name="T14" fmla="*/ 2102 w 2415"/>
                <a:gd name="T15" fmla="*/ 2196 h 3295"/>
                <a:gd name="T16" fmla="*/ 2135 w 2415"/>
                <a:gd name="T17" fmla="*/ 2070 h 3295"/>
                <a:gd name="T18" fmla="*/ 2187 w 2415"/>
                <a:gd name="T19" fmla="*/ 2019 h 3295"/>
                <a:gd name="T20" fmla="*/ 2193 w 2415"/>
                <a:gd name="T21" fmla="*/ 1949 h 3295"/>
                <a:gd name="T22" fmla="*/ 2191 w 2415"/>
                <a:gd name="T23" fmla="*/ 1946 h 3295"/>
                <a:gd name="T24" fmla="*/ 2186 w 2415"/>
                <a:gd name="T25" fmla="*/ 1935 h 3295"/>
                <a:gd name="T26" fmla="*/ 2199 w 2415"/>
                <a:gd name="T27" fmla="*/ 1909 h 3295"/>
                <a:gd name="T28" fmla="*/ 2200 w 2415"/>
                <a:gd name="T29" fmla="*/ 1909 h 3295"/>
                <a:gd name="T30" fmla="*/ 2211 w 2415"/>
                <a:gd name="T31" fmla="*/ 1865 h 3295"/>
                <a:gd name="T32" fmla="*/ 2160 w 2415"/>
                <a:gd name="T33" fmla="*/ 1730 h 3295"/>
                <a:gd name="T34" fmla="*/ 2165 w 2415"/>
                <a:gd name="T35" fmla="*/ 1685 h 3295"/>
                <a:gd name="T36" fmla="*/ 2204 w 2415"/>
                <a:gd name="T37" fmla="*/ 1657 h 3295"/>
                <a:gd name="T38" fmla="*/ 2294 w 2415"/>
                <a:gd name="T39" fmla="*/ 1646 h 3295"/>
                <a:gd name="T40" fmla="*/ 2403 w 2415"/>
                <a:gd name="T41" fmla="*/ 1503 h 3295"/>
                <a:gd name="T42" fmla="*/ 2374 w 2415"/>
                <a:gd name="T43" fmla="*/ 1442 h 3295"/>
                <a:gd name="T44" fmla="*/ 2112 w 2415"/>
                <a:gd name="T45" fmla="*/ 1157 h 3295"/>
                <a:gd name="T46" fmla="*/ 2023 w 2415"/>
                <a:gd name="T47" fmla="*/ 1009 h 3295"/>
                <a:gd name="T48" fmla="*/ 1839 w 2415"/>
                <a:gd name="T49" fmla="*/ 582 h 3295"/>
                <a:gd name="T50" fmla="*/ 1868 w 2415"/>
                <a:gd name="T51" fmla="*/ 536 h 3295"/>
                <a:gd name="T52" fmla="*/ 1939 w 2415"/>
                <a:gd name="T53" fmla="*/ 519 h 3295"/>
                <a:gd name="T54" fmla="*/ 1992 w 2415"/>
                <a:gd name="T55" fmla="*/ 461 h 3295"/>
                <a:gd name="T56" fmla="*/ 1972 w 2415"/>
                <a:gd name="T57" fmla="*/ 413 h 3295"/>
                <a:gd name="T58" fmla="*/ 1504 w 2415"/>
                <a:gd name="T59" fmla="*/ 81 h 3295"/>
                <a:gd name="T60" fmla="*/ 922 w 2415"/>
                <a:gd name="T61" fmla="*/ 8 h 3295"/>
                <a:gd name="T62" fmla="*/ 268 w 2415"/>
                <a:gd name="T63" fmla="*/ 265 h 3295"/>
                <a:gd name="T64" fmla="*/ 7 w 2415"/>
                <a:gd name="T65" fmla="*/ 988 h 3295"/>
                <a:gd name="T66" fmla="*/ 225 w 2415"/>
                <a:gd name="T67" fmla="*/ 2202 h 3295"/>
                <a:gd name="T68" fmla="*/ 223 w 2415"/>
                <a:gd name="T69" fmla="*/ 2448 h 3295"/>
                <a:gd name="T70" fmla="*/ 12 w 2415"/>
                <a:gd name="T71" fmla="*/ 2769 h 3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5" h="3295">
                  <a:moveTo>
                    <a:pt x="12" y="2769"/>
                  </a:moveTo>
                  <a:cubicBezTo>
                    <a:pt x="1457" y="3295"/>
                    <a:pt x="1457" y="3295"/>
                    <a:pt x="1457" y="3295"/>
                  </a:cubicBezTo>
                  <a:cubicBezTo>
                    <a:pt x="1553" y="2819"/>
                    <a:pt x="1553" y="2819"/>
                    <a:pt x="1553" y="2819"/>
                  </a:cubicBezTo>
                  <a:cubicBezTo>
                    <a:pt x="1569" y="2741"/>
                    <a:pt x="1627" y="2678"/>
                    <a:pt x="1703" y="2656"/>
                  </a:cubicBezTo>
                  <a:cubicBezTo>
                    <a:pt x="1749" y="2642"/>
                    <a:pt x="1809" y="2621"/>
                    <a:pt x="1882" y="2589"/>
                  </a:cubicBezTo>
                  <a:cubicBezTo>
                    <a:pt x="1954" y="2558"/>
                    <a:pt x="2027" y="2521"/>
                    <a:pt x="2063" y="2487"/>
                  </a:cubicBezTo>
                  <a:cubicBezTo>
                    <a:pt x="2113" y="2441"/>
                    <a:pt x="2135" y="2372"/>
                    <a:pt x="2123" y="2306"/>
                  </a:cubicBezTo>
                  <a:cubicBezTo>
                    <a:pt x="2102" y="2196"/>
                    <a:pt x="2102" y="2196"/>
                    <a:pt x="2102" y="2196"/>
                  </a:cubicBezTo>
                  <a:cubicBezTo>
                    <a:pt x="2082" y="2152"/>
                    <a:pt x="2095" y="2099"/>
                    <a:pt x="2135" y="2070"/>
                  </a:cubicBezTo>
                  <a:cubicBezTo>
                    <a:pt x="2187" y="2019"/>
                    <a:pt x="2187" y="2019"/>
                    <a:pt x="2187" y="2019"/>
                  </a:cubicBezTo>
                  <a:cubicBezTo>
                    <a:pt x="2209" y="1998"/>
                    <a:pt x="2216" y="1970"/>
                    <a:pt x="2193" y="1949"/>
                  </a:cubicBezTo>
                  <a:cubicBezTo>
                    <a:pt x="2192" y="1948"/>
                    <a:pt x="2192" y="1947"/>
                    <a:pt x="2191" y="1946"/>
                  </a:cubicBezTo>
                  <a:cubicBezTo>
                    <a:pt x="2190" y="1944"/>
                    <a:pt x="2187" y="1937"/>
                    <a:pt x="2186" y="1935"/>
                  </a:cubicBezTo>
                  <a:cubicBezTo>
                    <a:pt x="2183" y="1924"/>
                    <a:pt x="2189" y="1913"/>
                    <a:pt x="2199" y="1909"/>
                  </a:cubicBezTo>
                  <a:cubicBezTo>
                    <a:pt x="2200" y="1909"/>
                    <a:pt x="2200" y="1909"/>
                    <a:pt x="2200" y="1909"/>
                  </a:cubicBezTo>
                  <a:cubicBezTo>
                    <a:pt x="2211" y="1897"/>
                    <a:pt x="2215" y="1880"/>
                    <a:pt x="2211" y="1865"/>
                  </a:cubicBezTo>
                  <a:cubicBezTo>
                    <a:pt x="2160" y="1730"/>
                    <a:pt x="2160" y="1730"/>
                    <a:pt x="2160" y="1730"/>
                  </a:cubicBezTo>
                  <a:cubicBezTo>
                    <a:pt x="2156" y="1714"/>
                    <a:pt x="2158" y="1699"/>
                    <a:pt x="2165" y="1685"/>
                  </a:cubicBezTo>
                  <a:cubicBezTo>
                    <a:pt x="2173" y="1670"/>
                    <a:pt x="2187" y="1660"/>
                    <a:pt x="2204" y="1657"/>
                  </a:cubicBezTo>
                  <a:cubicBezTo>
                    <a:pt x="2294" y="1646"/>
                    <a:pt x="2294" y="1646"/>
                    <a:pt x="2294" y="1646"/>
                  </a:cubicBezTo>
                  <a:cubicBezTo>
                    <a:pt x="2364" y="1637"/>
                    <a:pt x="2415" y="1572"/>
                    <a:pt x="2403" y="1503"/>
                  </a:cubicBezTo>
                  <a:cubicBezTo>
                    <a:pt x="2399" y="1481"/>
                    <a:pt x="2390" y="1460"/>
                    <a:pt x="2374" y="1442"/>
                  </a:cubicBezTo>
                  <a:cubicBezTo>
                    <a:pt x="2112" y="1157"/>
                    <a:pt x="2112" y="1157"/>
                    <a:pt x="2112" y="1157"/>
                  </a:cubicBezTo>
                  <a:cubicBezTo>
                    <a:pt x="2074" y="1113"/>
                    <a:pt x="2044" y="1063"/>
                    <a:pt x="2023" y="1009"/>
                  </a:cubicBezTo>
                  <a:cubicBezTo>
                    <a:pt x="1839" y="582"/>
                    <a:pt x="1839" y="582"/>
                    <a:pt x="1839" y="582"/>
                  </a:cubicBezTo>
                  <a:cubicBezTo>
                    <a:pt x="1830" y="560"/>
                    <a:pt x="1845" y="537"/>
                    <a:pt x="1868" y="536"/>
                  </a:cubicBezTo>
                  <a:cubicBezTo>
                    <a:pt x="1889" y="536"/>
                    <a:pt x="1913" y="532"/>
                    <a:pt x="1939" y="519"/>
                  </a:cubicBezTo>
                  <a:cubicBezTo>
                    <a:pt x="1974" y="502"/>
                    <a:pt x="1985" y="485"/>
                    <a:pt x="1992" y="461"/>
                  </a:cubicBezTo>
                  <a:cubicBezTo>
                    <a:pt x="1996" y="446"/>
                    <a:pt x="1983" y="428"/>
                    <a:pt x="1972" y="413"/>
                  </a:cubicBezTo>
                  <a:cubicBezTo>
                    <a:pt x="1915" y="335"/>
                    <a:pt x="1729" y="184"/>
                    <a:pt x="1504" y="81"/>
                  </a:cubicBezTo>
                  <a:cubicBezTo>
                    <a:pt x="1327" y="1"/>
                    <a:pt x="1068" y="0"/>
                    <a:pt x="922" y="8"/>
                  </a:cubicBezTo>
                  <a:cubicBezTo>
                    <a:pt x="746" y="19"/>
                    <a:pt x="467" y="66"/>
                    <a:pt x="268" y="265"/>
                  </a:cubicBezTo>
                  <a:cubicBezTo>
                    <a:pt x="59" y="474"/>
                    <a:pt x="0" y="690"/>
                    <a:pt x="7" y="988"/>
                  </a:cubicBezTo>
                  <a:cubicBezTo>
                    <a:pt x="17" y="1449"/>
                    <a:pt x="187" y="2042"/>
                    <a:pt x="225" y="2202"/>
                  </a:cubicBezTo>
                  <a:cubicBezTo>
                    <a:pt x="229" y="2221"/>
                    <a:pt x="247" y="2342"/>
                    <a:pt x="223" y="2448"/>
                  </a:cubicBezTo>
                  <a:cubicBezTo>
                    <a:pt x="209" y="2513"/>
                    <a:pt x="12" y="2769"/>
                    <a:pt x="12" y="2769"/>
                  </a:cubicBezTo>
                  <a:close/>
                </a:path>
              </a:pathLst>
            </a:custGeom>
            <a:solidFill>
              <a:srgbClr val="203864"/>
            </a:solidFill>
            <a:ln>
              <a:noFill/>
            </a:ln>
          </p:spPr>
          <p:txBody>
            <a:bodyPr vert="horz" wrap="square" lIns="91440" tIns="45720" rIns="91440" bIns="45720" numCol="1" anchor="t" anchorCtr="0" compatLnSpc="1"/>
            <a:lstStyle/>
            <a:p>
              <a:endParaRPr lang="en-US"/>
            </a:p>
          </p:txBody>
        </p:sp>
        <p:sp>
          <p:nvSpPr>
            <p:cNvPr id="16" name="Freeform 6">
              <a:extLst>
                <a:ext uri="{FF2B5EF4-FFF2-40B4-BE49-F238E27FC236}">
                  <a16:creationId xmlns:a16="http://schemas.microsoft.com/office/drawing/2014/main" id="{BC219ADC-9441-4CF4-B6E6-9ADA75F4ADC3}"/>
                </a:ext>
              </a:extLst>
            </p:cNvPr>
            <p:cNvSpPr/>
            <p:nvPr/>
          </p:nvSpPr>
          <p:spPr bwMode="auto">
            <a:xfrm>
              <a:off x="12577763" y="7947025"/>
              <a:ext cx="2598737" cy="1006475"/>
            </a:xfrm>
            <a:custGeom>
              <a:avLst/>
              <a:gdLst>
                <a:gd name="T0" fmla="*/ 372 w 1921"/>
                <a:gd name="T1" fmla="*/ 0 h 744"/>
                <a:gd name="T2" fmla="*/ 12 w 1921"/>
                <a:gd name="T3" fmla="*/ 691 h 744"/>
                <a:gd name="T4" fmla="*/ 44 w 1921"/>
                <a:gd name="T5" fmla="*/ 744 h 744"/>
                <a:gd name="T6" fmla="*/ 1878 w 1921"/>
                <a:gd name="T7" fmla="*/ 744 h 744"/>
                <a:gd name="T8" fmla="*/ 1912 w 1921"/>
                <a:gd name="T9" fmla="*/ 694 h 744"/>
                <a:gd name="T10" fmla="*/ 1868 w 1921"/>
                <a:gd name="T11" fmla="*/ 584 h 744"/>
                <a:gd name="T12" fmla="*/ 372 w 1921"/>
                <a:gd name="T13" fmla="*/ 0 h 744"/>
              </a:gdLst>
              <a:ahLst/>
              <a:cxnLst>
                <a:cxn ang="0">
                  <a:pos x="T0" y="T1"/>
                </a:cxn>
                <a:cxn ang="0">
                  <a:pos x="T2" y="T3"/>
                </a:cxn>
                <a:cxn ang="0">
                  <a:pos x="T4" y="T5"/>
                </a:cxn>
                <a:cxn ang="0">
                  <a:pos x="T6" y="T7"/>
                </a:cxn>
                <a:cxn ang="0">
                  <a:pos x="T8" y="T9"/>
                </a:cxn>
                <a:cxn ang="0">
                  <a:pos x="T10" y="T11"/>
                </a:cxn>
                <a:cxn ang="0">
                  <a:pos x="T12" y="T13"/>
                </a:cxn>
              </a:cxnLst>
              <a:rect l="0" t="0" r="r" b="b"/>
              <a:pathLst>
                <a:path w="1921" h="744">
                  <a:moveTo>
                    <a:pt x="372" y="0"/>
                  </a:moveTo>
                  <a:cubicBezTo>
                    <a:pt x="12" y="691"/>
                    <a:pt x="12" y="691"/>
                    <a:pt x="12" y="691"/>
                  </a:cubicBezTo>
                  <a:cubicBezTo>
                    <a:pt x="0" y="715"/>
                    <a:pt x="17" y="744"/>
                    <a:pt x="44" y="744"/>
                  </a:cubicBezTo>
                  <a:cubicBezTo>
                    <a:pt x="1878" y="744"/>
                    <a:pt x="1878" y="744"/>
                    <a:pt x="1878" y="744"/>
                  </a:cubicBezTo>
                  <a:cubicBezTo>
                    <a:pt x="1904" y="744"/>
                    <a:pt x="1921" y="718"/>
                    <a:pt x="1912" y="694"/>
                  </a:cubicBezTo>
                  <a:cubicBezTo>
                    <a:pt x="1868" y="584"/>
                    <a:pt x="1868" y="584"/>
                    <a:pt x="1868" y="584"/>
                  </a:cubicBezTo>
                  <a:lnTo>
                    <a:pt x="372" y="0"/>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17" name="Freeform 7">
              <a:extLst>
                <a:ext uri="{FF2B5EF4-FFF2-40B4-BE49-F238E27FC236}">
                  <a16:creationId xmlns:a16="http://schemas.microsoft.com/office/drawing/2014/main" id="{13D4688B-84CD-4E4E-9905-164583DFE79F}"/>
                </a:ext>
              </a:extLst>
            </p:cNvPr>
            <p:cNvSpPr/>
            <p:nvPr/>
          </p:nvSpPr>
          <p:spPr bwMode="auto">
            <a:xfrm>
              <a:off x="12982575" y="7742238"/>
              <a:ext cx="2193925" cy="1047750"/>
            </a:xfrm>
            <a:custGeom>
              <a:avLst/>
              <a:gdLst>
                <a:gd name="T0" fmla="*/ 150 w 1622"/>
                <a:gd name="T1" fmla="*/ 5 h 774"/>
                <a:gd name="T2" fmla="*/ 1601 w 1622"/>
                <a:gd name="T3" fmla="*/ 524 h 774"/>
                <a:gd name="T4" fmla="*/ 1619 w 1622"/>
                <a:gd name="T5" fmla="*/ 556 h 774"/>
                <a:gd name="T6" fmla="*/ 1576 w 1622"/>
                <a:gd name="T7" fmla="*/ 748 h 774"/>
                <a:gd name="T8" fmla="*/ 1541 w 1622"/>
                <a:gd name="T9" fmla="*/ 768 h 774"/>
                <a:gd name="T10" fmla="*/ 24 w 1622"/>
                <a:gd name="T11" fmla="*/ 247 h 774"/>
                <a:gd name="T12" fmla="*/ 9 w 1622"/>
                <a:gd name="T13" fmla="*/ 208 h 774"/>
                <a:gd name="T14" fmla="*/ 117 w 1622"/>
                <a:gd name="T15" fmla="*/ 17 h 774"/>
                <a:gd name="T16" fmla="*/ 150 w 1622"/>
                <a:gd name="T17" fmla="*/ 5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2" h="774">
                  <a:moveTo>
                    <a:pt x="150" y="5"/>
                  </a:moveTo>
                  <a:cubicBezTo>
                    <a:pt x="1601" y="524"/>
                    <a:pt x="1601" y="524"/>
                    <a:pt x="1601" y="524"/>
                  </a:cubicBezTo>
                  <a:cubicBezTo>
                    <a:pt x="1614" y="529"/>
                    <a:pt x="1622" y="543"/>
                    <a:pt x="1619" y="556"/>
                  </a:cubicBezTo>
                  <a:cubicBezTo>
                    <a:pt x="1576" y="748"/>
                    <a:pt x="1576" y="748"/>
                    <a:pt x="1576" y="748"/>
                  </a:cubicBezTo>
                  <a:cubicBezTo>
                    <a:pt x="1573" y="764"/>
                    <a:pt x="1556" y="774"/>
                    <a:pt x="1541" y="768"/>
                  </a:cubicBezTo>
                  <a:cubicBezTo>
                    <a:pt x="24" y="247"/>
                    <a:pt x="24" y="247"/>
                    <a:pt x="24" y="247"/>
                  </a:cubicBezTo>
                  <a:cubicBezTo>
                    <a:pt x="7" y="241"/>
                    <a:pt x="0" y="223"/>
                    <a:pt x="9" y="208"/>
                  </a:cubicBezTo>
                  <a:cubicBezTo>
                    <a:pt x="117" y="17"/>
                    <a:pt x="117" y="17"/>
                    <a:pt x="117" y="17"/>
                  </a:cubicBezTo>
                  <a:cubicBezTo>
                    <a:pt x="124" y="6"/>
                    <a:pt x="138" y="0"/>
                    <a:pt x="150" y="5"/>
                  </a:cubicBezTo>
                  <a:close/>
                </a:path>
              </a:pathLst>
            </a:custGeom>
            <a:solidFill>
              <a:schemeClr val="tx1">
                <a:lumMod val="40000"/>
                <a:lumOff val="60000"/>
              </a:schemeClr>
            </a:solidFill>
            <a:ln>
              <a:noFill/>
            </a:ln>
          </p:spPr>
          <p:txBody>
            <a:bodyPr vert="horz" wrap="square" lIns="91440" tIns="45720" rIns="91440" bIns="45720" numCol="1" anchor="t" anchorCtr="0" compatLnSpc="1"/>
            <a:lstStyle/>
            <a:p>
              <a:endParaRPr lang="en-US"/>
            </a:p>
          </p:txBody>
        </p:sp>
      </p:grpSp>
      <p:grpSp>
        <p:nvGrpSpPr>
          <p:cNvPr id="18" name="组合 17">
            <a:extLst>
              <a:ext uri="{FF2B5EF4-FFF2-40B4-BE49-F238E27FC236}">
                <a16:creationId xmlns:a16="http://schemas.microsoft.com/office/drawing/2014/main" id="{65DA9C27-28BD-456D-A6F3-4BB25E406DE7}"/>
              </a:ext>
            </a:extLst>
          </p:cNvPr>
          <p:cNvGrpSpPr/>
          <p:nvPr/>
        </p:nvGrpSpPr>
        <p:grpSpPr>
          <a:xfrm>
            <a:off x="1557232" y="2649099"/>
            <a:ext cx="1473835" cy="2511425"/>
            <a:chOff x="13020" y="4651"/>
            <a:chExt cx="294" cy="501"/>
          </a:xfrm>
          <a:solidFill>
            <a:schemeClr val="bg1"/>
          </a:solidFill>
        </p:grpSpPr>
        <p:sp>
          <p:nvSpPr>
            <p:cNvPr id="20" name="Freeform 574">
              <a:extLst>
                <a:ext uri="{FF2B5EF4-FFF2-40B4-BE49-F238E27FC236}">
                  <a16:creationId xmlns:a16="http://schemas.microsoft.com/office/drawing/2014/main" id="{7AA0A8D3-7BDE-415D-BCC3-3CEA23A4DCF2}"/>
                </a:ext>
              </a:extLst>
            </p:cNvPr>
            <p:cNvSpPr/>
            <p:nvPr/>
          </p:nvSpPr>
          <p:spPr bwMode="auto">
            <a:xfrm>
              <a:off x="13088" y="5030"/>
              <a:ext cx="127" cy="122"/>
            </a:xfrm>
            <a:custGeom>
              <a:avLst/>
              <a:gdLst>
                <a:gd name="T0" fmla="*/ 36 w 73"/>
                <a:gd name="T1" fmla="*/ 0 h 70"/>
                <a:gd name="T2" fmla="*/ 10 w 73"/>
                <a:gd name="T3" fmla="*/ 10 h 70"/>
                <a:gd name="T4" fmla="*/ 0 w 73"/>
                <a:gd name="T5" fmla="*/ 35 h 70"/>
                <a:gd name="T6" fmla="*/ 10 w 73"/>
                <a:gd name="T7" fmla="*/ 61 h 70"/>
                <a:gd name="T8" fmla="*/ 36 w 73"/>
                <a:gd name="T9" fmla="*/ 70 h 70"/>
                <a:gd name="T10" fmla="*/ 36 w 73"/>
                <a:gd name="T11" fmla="*/ 70 h 70"/>
                <a:gd name="T12" fmla="*/ 63 w 73"/>
                <a:gd name="T13" fmla="*/ 60 h 70"/>
                <a:gd name="T14" fmla="*/ 73 w 73"/>
                <a:gd name="T15" fmla="*/ 35 h 70"/>
                <a:gd name="T16" fmla="*/ 63 w 73"/>
                <a:gd name="T17" fmla="*/ 10 h 70"/>
                <a:gd name="T18" fmla="*/ 36 w 73"/>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0">
                  <a:moveTo>
                    <a:pt x="36" y="0"/>
                  </a:moveTo>
                  <a:cubicBezTo>
                    <a:pt x="26" y="0"/>
                    <a:pt x="17" y="3"/>
                    <a:pt x="10" y="10"/>
                  </a:cubicBezTo>
                  <a:cubicBezTo>
                    <a:pt x="3" y="16"/>
                    <a:pt x="0" y="25"/>
                    <a:pt x="0" y="35"/>
                  </a:cubicBezTo>
                  <a:cubicBezTo>
                    <a:pt x="0" y="45"/>
                    <a:pt x="3" y="54"/>
                    <a:pt x="10" y="61"/>
                  </a:cubicBezTo>
                  <a:cubicBezTo>
                    <a:pt x="17" y="67"/>
                    <a:pt x="26" y="70"/>
                    <a:pt x="36" y="70"/>
                  </a:cubicBezTo>
                  <a:cubicBezTo>
                    <a:pt x="36" y="70"/>
                    <a:pt x="36" y="70"/>
                    <a:pt x="36" y="70"/>
                  </a:cubicBezTo>
                  <a:cubicBezTo>
                    <a:pt x="47" y="70"/>
                    <a:pt x="56" y="67"/>
                    <a:pt x="63" y="60"/>
                  </a:cubicBezTo>
                  <a:cubicBezTo>
                    <a:pt x="70" y="54"/>
                    <a:pt x="73" y="45"/>
                    <a:pt x="73" y="35"/>
                  </a:cubicBezTo>
                  <a:cubicBezTo>
                    <a:pt x="73" y="25"/>
                    <a:pt x="70" y="16"/>
                    <a:pt x="63" y="10"/>
                  </a:cubicBezTo>
                  <a:cubicBezTo>
                    <a:pt x="56" y="3"/>
                    <a:pt x="47" y="0"/>
                    <a:pt x="36" y="0"/>
                  </a:cubicBezTo>
                  <a:close/>
                </a:path>
              </a:pathLst>
            </a:custGeom>
            <a:grpFill/>
            <a:ln>
              <a:noFill/>
            </a:ln>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等线" panose="02010600030101010101" charset="-122"/>
                <a:ea typeface="等线" panose="02010600030101010101" charset="-122"/>
              </a:endParaRPr>
            </a:p>
          </p:txBody>
        </p:sp>
        <p:sp>
          <p:nvSpPr>
            <p:cNvPr id="21" name="Freeform 575">
              <a:extLst>
                <a:ext uri="{FF2B5EF4-FFF2-40B4-BE49-F238E27FC236}">
                  <a16:creationId xmlns:a16="http://schemas.microsoft.com/office/drawing/2014/main" id="{EF8FAC06-25D3-47A6-AE92-DA0B815D26E0}"/>
                </a:ext>
              </a:extLst>
            </p:cNvPr>
            <p:cNvSpPr/>
            <p:nvPr/>
          </p:nvSpPr>
          <p:spPr bwMode="auto">
            <a:xfrm>
              <a:off x="13020" y="4651"/>
              <a:ext cx="294" cy="353"/>
            </a:xfrm>
            <a:custGeom>
              <a:avLst/>
              <a:gdLst>
                <a:gd name="T0" fmla="*/ 145 w 167"/>
                <a:gd name="T1" fmla="*/ 19 h 202"/>
                <a:gd name="T2" fmla="*/ 86 w 167"/>
                <a:gd name="T3" fmla="*/ 0 h 202"/>
                <a:gd name="T4" fmla="*/ 39 w 167"/>
                <a:gd name="T5" fmla="*/ 7 h 202"/>
                <a:gd name="T6" fmla="*/ 5 w 167"/>
                <a:gd name="T7" fmla="*/ 24 h 202"/>
                <a:gd name="T8" fmla="*/ 0 w 167"/>
                <a:gd name="T9" fmla="*/ 27 h 202"/>
                <a:gd name="T10" fmla="*/ 25 w 167"/>
                <a:gd name="T11" fmla="*/ 74 h 202"/>
                <a:gd name="T12" fmla="*/ 31 w 167"/>
                <a:gd name="T13" fmla="*/ 70 h 202"/>
                <a:gd name="T14" fmla="*/ 41 w 167"/>
                <a:gd name="T15" fmla="*/ 64 h 202"/>
                <a:gd name="T16" fmla="*/ 53 w 167"/>
                <a:gd name="T17" fmla="*/ 59 h 202"/>
                <a:gd name="T18" fmla="*/ 66 w 167"/>
                <a:gd name="T19" fmla="*/ 55 h 202"/>
                <a:gd name="T20" fmla="*/ 77 w 167"/>
                <a:gd name="T21" fmla="*/ 54 h 202"/>
                <a:gd name="T22" fmla="*/ 98 w 167"/>
                <a:gd name="T23" fmla="*/ 60 h 202"/>
                <a:gd name="T24" fmla="*/ 104 w 167"/>
                <a:gd name="T25" fmla="*/ 76 h 202"/>
                <a:gd name="T26" fmla="*/ 100 w 167"/>
                <a:gd name="T27" fmla="*/ 90 h 202"/>
                <a:gd name="T28" fmla="*/ 89 w 167"/>
                <a:gd name="T29" fmla="*/ 103 h 202"/>
                <a:gd name="T30" fmla="*/ 74 w 167"/>
                <a:gd name="T31" fmla="*/ 117 h 202"/>
                <a:gd name="T32" fmla="*/ 57 w 167"/>
                <a:gd name="T33" fmla="*/ 135 h 202"/>
                <a:gd name="T34" fmla="*/ 46 w 167"/>
                <a:gd name="T35" fmla="*/ 161 h 202"/>
                <a:gd name="T36" fmla="*/ 44 w 167"/>
                <a:gd name="T37" fmla="*/ 183 h 202"/>
                <a:gd name="T38" fmla="*/ 44 w 167"/>
                <a:gd name="T39" fmla="*/ 196 h 202"/>
                <a:gd name="T40" fmla="*/ 45 w 167"/>
                <a:gd name="T41" fmla="*/ 202 h 202"/>
                <a:gd name="T42" fmla="*/ 51 w 167"/>
                <a:gd name="T43" fmla="*/ 202 h 202"/>
                <a:gd name="T44" fmla="*/ 98 w 167"/>
                <a:gd name="T45" fmla="*/ 202 h 202"/>
                <a:gd name="T46" fmla="*/ 98 w 167"/>
                <a:gd name="T47" fmla="*/ 195 h 202"/>
                <a:gd name="T48" fmla="*/ 103 w 167"/>
                <a:gd name="T49" fmla="*/ 172 h 202"/>
                <a:gd name="T50" fmla="*/ 115 w 167"/>
                <a:gd name="T51" fmla="*/ 156 h 202"/>
                <a:gd name="T52" fmla="*/ 130 w 167"/>
                <a:gd name="T53" fmla="*/ 143 h 202"/>
                <a:gd name="T54" fmla="*/ 148 w 167"/>
                <a:gd name="T55" fmla="*/ 126 h 202"/>
                <a:gd name="T56" fmla="*/ 161 w 167"/>
                <a:gd name="T57" fmla="*/ 103 h 202"/>
                <a:gd name="T58" fmla="*/ 167 w 167"/>
                <a:gd name="T59" fmla="*/ 69 h 202"/>
                <a:gd name="T60" fmla="*/ 145 w 167"/>
                <a:gd name="T61" fmla="*/ 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7" h="202">
                  <a:moveTo>
                    <a:pt x="145" y="19"/>
                  </a:moveTo>
                  <a:cubicBezTo>
                    <a:pt x="130" y="6"/>
                    <a:pt x="110" y="0"/>
                    <a:pt x="86" y="0"/>
                  </a:cubicBezTo>
                  <a:cubicBezTo>
                    <a:pt x="68" y="0"/>
                    <a:pt x="52" y="2"/>
                    <a:pt x="39" y="7"/>
                  </a:cubicBezTo>
                  <a:cubicBezTo>
                    <a:pt x="26" y="11"/>
                    <a:pt x="15" y="17"/>
                    <a:pt x="5" y="24"/>
                  </a:cubicBezTo>
                  <a:cubicBezTo>
                    <a:pt x="0" y="27"/>
                    <a:pt x="0" y="27"/>
                    <a:pt x="0" y="27"/>
                  </a:cubicBezTo>
                  <a:cubicBezTo>
                    <a:pt x="25" y="74"/>
                    <a:pt x="25" y="74"/>
                    <a:pt x="25" y="74"/>
                  </a:cubicBezTo>
                  <a:cubicBezTo>
                    <a:pt x="31" y="70"/>
                    <a:pt x="31" y="70"/>
                    <a:pt x="31" y="70"/>
                  </a:cubicBezTo>
                  <a:cubicBezTo>
                    <a:pt x="34" y="68"/>
                    <a:pt x="37" y="66"/>
                    <a:pt x="41" y="64"/>
                  </a:cubicBezTo>
                  <a:cubicBezTo>
                    <a:pt x="45" y="62"/>
                    <a:pt x="49" y="60"/>
                    <a:pt x="53" y="59"/>
                  </a:cubicBezTo>
                  <a:cubicBezTo>
                    <a:pt x="57" y="57"/>
                    <a:pt x="62" y="56"/>
                    <a:pt x="66" y="55"/>
                  </a:cubicBezTo>
                  <a:cubicBezTo>
                    <a:pt x="70" y="54"/>
                    <a:pt x="74" y="54"/>
                    <a:pt x="77" y="54"/>
                  </a:cubicBezTo>
                  <a:cubicBezTo>
                    <a:pt x="89" y="54"/>
                    <a:pt x="96" y="57"/>
                    <a:pt x="98" y="60"/>
                  </a:cubicBezTo>
                  <a:cubicBezTo>
                    <a:pt x="102" y="64"/>
                    <a:pt x="104" y="69"/>
                    <a:pt x="104" y="76"/>
                  </a:cubicBezTo>
                  <a:cubicBezTo>
                    <a:pt x="104" y="82"/>
                    <a:pt x="103" y="86"/>
                    <a:pt x="100" y="90"/>
                  </a:cubicBezTo>
                  <a:cubicBezTo>
                    <a:pt x="97" y="94"/>
                    <a:pt x="94" y="99"/>
                    <a:pt x="89" y="103"/>
                  </a:cubicBezTo>
                  <a:cubicBezTo>
                    <a:pt x="84" y="107"/>
                    <a:pt x="79" y="112"/>
                    <a:pt x="74" y="117"/>
                  </a:cubicBezTo>
                  <a:cubicBezTo>
                    <a:pt x="67" y="122"/>
                    <a:pt x="62" y="128"/>
                    <a:pt x="57" y="135"/>
                  </a:cubicBezTo>
                  <a:cubicBezTo>
                    <a:pt x="53" y="142"/>
                    <a:pt x="49" y="151"/>
                    <a:pt x="46" y="161"/>
                  </a:cubicBezTo>
                  <a:cubicBezTo>
                    <a:pt x="44" y="167"/>
                    <a:pt x="44" y="175"/>
                    <a:pt x="44" y="183"/>
                  </a:cubicBezTo>
                  <a:cubicBezTo>
                    <a:pt x="44" y="187"/>
                    <a:pt x="44" y="191"/>
                    <a:pt x="44" y="196"/>
                  </a:cubicBezTo>
                  <a:cubicBezTo>
                    <a:pt x="45" y="202"/>
                    <a:pt x="45" y="202"/>
                    <a:pt x="45" y="202"/>
                  </a:cubicBezTo>
                  <a:cubicBezTo>
                    <a:pt x="51" y="202"/>
                    <a:pt x="51" y="202"/>
                    <a:pt x="51" y="202"/>
                  </a:cubicBezTo>
                  <a:cubicBezTo>
                    <a:pt x="98" y="202"/>
                    <a:pt x="98" y="202"/>
                    <a:pt x="98" y="202"/>
                  </a:cubicBezTo>
                  <a:cubicBezTo>
                    <a:pt x="98" y="195"/>
                    <a:pt x="98" y="195"/>
                    <a:pt x="98" y="195"/>
                  </a:cubicBezTo>
                  <a:cubicBezTo>
                    <a:pt x="98" y="185"/>
                    <a:pt x="100" y="178"/>
                    <a:pt x="103" y="172"/>
                  </a:cubicBezTo>
                  <a:cubicBezTo>
                    <a:pt x="106" y="166"/>
                    <a:pt x="110" y="161"/>
                    <a:pt x="115" y="156"/>
                  </a:cubicBezTo>
                  <a:cubicBezTo>
                    <a:pt x="119" y="151"/>
                    <a:pt x="124" y="147"/>
                    <a:pt x="130" y="143"/>
                  </a:cubicBezTo>
                  <a:cubicBezTo>
                    <a:pt x="137" y="138"/>
                    <a:pt x="142" y="132"/>
                    <a:pt x="148" y="126"/>
                  </a:cubicBezTo>
                  <a:cubicBezTo>
                    <a:pt x="153" y="120"/>
                    <a:pt x="158" y="112"/>
                    <a:pt x="161" y="103"/>
                  </a:cubicBezTo>
                  <a:cubicBezTo>
                    <a:pt x="165" y="94"/>
                    <a:pt x="167" y="82"/>
                    <a:pt x="167" y="69"/>
                  </a:cubicBezTo>
                  <a:cubicBezTo>
                    <a:pt x="167" y="49"/>
                    <a:pt x="159" y="31"/>
                    <a:pt x="145" y="19"/>
                  </a:cubicBezTo>
                  <a:close/>
                </a:path>
              </a:pathLst>
            </a:custGeom>
            <a:grpFill/>
            <a:ln>
              <a:noFill/>
            </a:ln>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等线" panose="02010600030101010101" charset="-122"/>
                <a:ea typeface="等线" panose="02010600030101010101" charset="-122"/>
              </a:endParaRPr>
            </a:p>
          </p:txBody>
        </p:sp>
      </p:grpSp>
      <p:sp>
        <p:nvSpPr>
          <p:cNvPr id="22" name="文本框 21">
            <a:extLst>
              <a:ext uri="{FF2B5EF4-FFF2-40B4-BE49-F238E27FC236}">
                <a16:creationId xmlns:a16="http://schemas.microsoft.com/office/drawing/2014/main" id="{7172C565-8944-4A55-B796-C49641043DE9}"/>
              </a:ext>
            </a:extLst>
          </p:cNvPr>
          <p:cNvSpPr txBox="1"/>
          <p:nvPr/>
        </p:nvSpPr>
        <p:spPr>
          <a:xfrm>
            <a:off x="4449657" y="1411818"/>
            <a:ext cx="962660" cy="645160"/>
          </a:xfrm>
          <a:prstGeom prst="rect">
            <a:avLst/>
          </a:prstGeom>
          <a:noFill/>
        </p:spPr>
        <p:txBody>
          <a:bodyPr wrap="square" rtlCol="0">
            <a:spAutoFit/>
          </a:bodyPr>
          <a:lstStyle/>
          <a:p>
            <a:pPr algn="ctr"/>
            <a:r>
              <a:rPr lang="en-US" altLang="zh-CN" sz="3600" dirty="0">
                <a:solidFill>
                  <a:srgbClr val="203864"/>
                </a:solidFill>
                <a:latin typeface="Impact" panose="020B0806030902050204" pitchFamily="34" charset="0"/>
                <a:ea typeface="微软雅黑" panose="020B0503020204020204" charset="-122"/>
              </a:rPr>
              <a:t>01</a:t>
            </a:r>
          </a:p>
        </p:txBody>
      </p:sp>
      <p:sp>
        <p:nvSpPr>
          <p:cNvPr id="23" name="文本框 22">
            <a:extLst>
              <a:ext uri="{FF2B5EF4-FFF2-40B4-BE49-F238E27FC236}">
                <a16:creationId xmlns:a16="http://schemas.microsoft.com/office/drawing/2014/main" id="{F68ECE04-4857-41E8-966E-A0DF4FBCE8B1}"/>
              </a:ext>
            </a:extLst>
          </p:cNvPr>
          <p:cNvSpPr txBox="1"/>
          <p:nvPr/>
        </p:nvSpPr>
        <p:spPr>
          <a:xfrm>
            <a:off x="4449657" y="2910936"/>
            <a:ext cx="962660" cy="645160"/>
          </a:xfrm>
          <a:prstGeom prst="rect">
            <a:avLst/>
          </a:prstGeom>
          <a:noFill/>
        </p:spPr>
        <p:txBody>
          <a:bodyPr wrap="square" rtlCol="0">
            <a:spAutoFit/>
          </a:bodyPr>
          <a:lstStyle/>
          <a:p>
            <a:pPr algn="ctr"/>
            <a:r>
              <a:rPr lang="en-US" altLang="zh-CN" sz="3600" dirty="0">
                <a:solidFill>
                  <a:srgbClr val="203864"/>
                </a:solidFill>
                <a:latin typeface="Impact" panose="020B0806030902050204" pitchFamily="34" charset="0"/>
                <a:ea typeface="微软雅黑" panose="020B0503020204020204" charset="-122"/>
              </a:rPr>
              <a:t>02</a:t>
            </a:r>
          </a:p>
        </p:txBody>
      </p:sp>
      <p:sp>
        <p:nvSpPr>
          <p:cNvPr id="24" name="文本框 23">
            <a:extLst>
              <a:ext uri="{FF2B5EF4-FFF2-40B4-BE49-F238E27FC236}">
                <a16:creationId xmlns:a16="http://schemas.microsoft.com/office/drawing/2014/main" id="{12E95CD6-53E0-4A6A-9012-88C66F6E2439}"/>
              </a:ext>
            </a:extLst>
          </p:cNvPr>
          <p:cNvSpPr txBox="1"/>
          <p:nvPr/>
        </p:nvSpPr>
        <p:spPr>
          <a:xfrm>
            <a:off x="4445989" y="4362214"/>
            <a:ext cx="962660" cy="645160"/>
          </a:xfrm>
          <a:prstGeom prst="rect">
            <a:avLst/>
          </a:prstGeom>
          <a:noFill/>
        </p:spPr>
        <p:txBody>
          <a:bodyPr wrap="square" rtlCol="0">
            <a:spAutoFit/>
          </a:bodyPr>
          <a:lstStyle/>
          <a:p>
            <a:pPr algn="ctr"/>
            <a:r>
              <a:rPr lang="en-US" altLang="zh-CN" sz="3600" dirty="0">
                <a:solidFill>
                  <a:srgbClr val="203864"/>
                </a:solidFill>
                <a:latin typeface="Impact" panose="020B0806030902050204" pitchFamily="34" charset="0"/>
                <a:ea typeface="微软雅黑" panose="020B0503020204020204" charset="-122"/>
              </a:rPr>
              <a:t>03</a:t>
            </a:r>
          </a:p>
        </p:txBody>
      </p:sp>
      <p:sp>
        <p:nvSpPr>
          <p:cNvPr id="27" name="文本框 26">
            <a:extLst>
              <a:ext uri="{FF2B5EF4-FFF2-40B4-BE49-F238E27FC236}">
                <a16:creationId xmlns:a16="http://schemas.microsoft.com/office/drawing/2014/main" id="{226FADAC-C720-4524-8038-3A3057DB7863}"/>
              </a:ext>
            </a:extLst>
          </p:cNvPr>
          <p:cNvSpPr txBox="1"/>
          <p:nvPr/>
        </p:nvSpPr>
        <p:spPr>
          <a:xfrm>
            <a:off x="5537200" y="1411818"/>
            <a:ext cx="6121400" cy="1200329"/>
          </a:xfrm>
          <a:prstGeom prst="rect">
            <a:avLst/>
          </a:prstGeom>
          <a:noFill/>
        </p:spPr>
        <p:txBody>
          <a:bodyPr wrap="square">
            <a:spAutoFit/>
          </a:bodyPr>
          <a:lstStyle/>
          <a:p>
            <a:r>
              <a:rPr lang="en-US" altLang="zh-CN" sz="2400" dirty="0"/>
              <a:t>To what extent are gambling apps distributed in the wild, and how are they penetrated?</a:t>
            </a:r>
            <a:endParaRPr lang="zh-CN" altLang="en-US" sz="2400" dirty="0"/>
          </a:p>
        </p:txBody>
      </p:sp>
      <p:sp>
        <p:nvSpPr>
          <p:cNvPr id="32" name="文本框 31">
            <a:extLst>
              <a:ext uri="{FF2B5EF4-FFF2-40B4-BE49-F238E27FC236}">
                <a16:creationId xmlns:a16="http://schemas.microsoft.com/office/drawing/2014/main" id="{FA25DF30-6AF1-4AFA-8792-64838C32F4C1}"/>
              </a:ext>
            </a:extLst>
          </p:cNvPr>
          <p:cNvSpPr txBox="1"/>
          <p:nvPr/>
        </p:nvSpPr>
        <p:spPr>
          <a:xfrm>
            <a:off x="5537200" y="2913867"/>
            <a:ext cx="5930014" cy="830997"/>
          </a:xfrm>
          <a:prstGeom prst="rect">
            <a:avLst/>
          </a:prstGeom>
          <a:noFill/>
        </p:spPr>
        <p:txBody>
          <a:bodyPr wrap="square">
            <a:spAutoFit/>
          </a:bodyPr>
          <a:lstStyle/>
          <a:p>
            <a:r>
              <a:rPr lang="en-US" altLang="zh-CN" sz="2400" dirty="0"/>
              <a:t>What are the characteristics of gambling apps?</a:t>
            </a:r>
            <a:endParaRPr lang="zh-CN" altLang="en-US" sz="2400" dirty="0"/>
          </a:p>
        </p:txBody>
      </p:sp>
      <p:sp>
        <p:nvSpPr>
          <p:cNvPr id="34" name="文本框 33">
            <a:extLst>
              <a:ext uri="{FF2B5EF4-FFF2-40B4-BE49-F238E27FC236}">
                <a16:creationId xmlns:a16="http://schemas.microsoft.com/office/drawing/2014/main" id="{0CD472F6-32A0-468D-98D1-49AC46C99236}"/>
              </a:ext>
            </a:extLst>
          </p:cNvPr>
          <p:cNvSpPr txBox="1"/>
          <p:nvPr/>
        </p:nvSpPr>
        <p:spPr>
          <a:xfrm>
            <a:off x="5537200" y="4418626"/>
            <a:ext cx="6195828" cy="1200329"/>
          </a:xfrm>
          <a:prstGeom prst="rect">
            <a:avLst/>
          </a:prstGeom>
          <a:noFill/>
        </p:spPr>
        <p:txBody>
          <a:bodyPr wrap="square">
            <a:spAutoFit/>
          </a:bodyPr>
          <a:lstStyle/>
          <a:p>
            <a:r>
              <a:rPr lang="en-US" altLang="zh-CN" sz="2400" dirty="0"/>
              <a:t>Can we infer the underground campaigns behind illegal gambling apps so as to uncover more of such apps?</a:t>
            </a:r>
            <a:endParaRPr lang="zh-CN" altLang="en-US" sz="2400" dirty="0"/>
          </a:p>
        </p:txBody>
      </p:sp>
    </p:spTree>
    <p:extLst>
      <p:ext uri="{BB962C8B-B14F-4D97-AF65-F5344CB8AC3E}">
        <p14:creationId xmlns:p14="http://schemas.microsoft.com/office/powerpoint/2010/main" val="326305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down)">
                                      <p:cBhvr>
                                        <p:cTn id="15" dur="500"/>
                                        <p:tgtEl>
                                          <p:spTgt spid="3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down)">
                                      <p:cBhvr>
                                        <p:cTn id="23" dur="500"/>
                                        <p:tgtEl>
                                          <p:spTgt spid="3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down)">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7" grpId="0"/>
      <p:bldP spid="32"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DD19B197-866E-4F1B-9BCC-22A63444872F}"/>
              </a:ext>
            </a:extLst>
          </p:cNvPr>
          <p:cNvSpPr/>
          <p:nvPr/>
        </p:nvSpPr>
        <p:spPr>
          <a:xfrm>
            <a:off x="7910623" y="3060819"/>
            <a:ext cx="1871330" cy="637295"/>
          </a:xfrm>
          <a:custGeom>
            <a:avLst/>
            <a:gdLst>
              <a:gd name="connsiteX0" fmla="*/ 0 w 2280684"/>
              <a:gd name="connsiteY0" fmla="*/ 637295 h 637295"/>
              <a:gd name="connsiteX1" fmla="*/ 877187 w 2280684"/>
              <a:gd name="connsiteY1" fmla="*/ 57820 h 637295"/>
              <a:gd name="connsiteX2" fmla="*/ 2280684 w 2280684"/>
              <a:gd name="connsiteY2" fmla="*/ 20606 h 637295"/>
              <a:gd name="connsiteX3" fmla="*/ 2280684 w 2280684"/>
              <a:gd name="connsiteY3" fmla="*/ 20606 h 637295"/>
            </a:gdLst>
            <a:ahLst/>
            <a:cxnLst>
              <a:cxn ang="0">
                <a:pos x="connsiteX0" y="connsiteY0"/>
              </a:cxn>
              <a:cxn ang="0">
                <a:pos x="connsiteX1" y="connsiteY1"/>
              </a:cxn>
              <a:cxn ang="0">
                <a:pos x="connsiteX2" y="connsiteY2"/>
              </a:cxn>
              <a:cxn ang="0">
                <a:pos x="connsiteX3" y="connsiteY3"/>
              </a:cxn>
            </a:cxnLst>
            <a:rect l="l" t="t" r="r" b="b"/>
            <a:pathLst>
              <a:path w="2280684" h="637295">
                <a:moveTo>
                  <a:pt x="0" y="637295"/>
                </a:moveTo>
                <a:cubicBezTo>
                  <a:pt x="248536" y="398948"/>
                  <a:pt x="497073" y="160601"/>
                  <a:pt x="877187" y="57820"/>
                </a:cubicBezTo>
                <a:cubicBezTo>
                  <a:pt x="1257301" y="-44961"/>
                  <a:pt x="2280684" y="20606"/>
                  <a:pt x="2280684" y="20606"/>
                </a:cubicBezTo>
                <a:lnTo>
                  <a:pt x="2280684" y="20606"/>
                </a:lnTo>
              </a:path>
            </a:pathLst>
          </a:custGeom>
          <a:noFill/>
          <a:ln w="28575">
            <a:solidFill>
              <a:srgbClr val="FF0000"/>
            </a:solidFill>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dk1"/>
              </a:solidFill>
            </a:endParaRPr>
          </a:p>
        </p:txBody>
      </p:sp>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653107"/>
            <a:ext cx="3823739"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Dataset Collection</a:t>
            </a:r>
            <a:endParaRPr lang="zh-CN" altLang="en-US" sz="2800" dirty="0">
              <a:latin typeface="Arial Black" panose="020B0A04020102020204" pitchFamily="34" charset="0"/>
              <a:cs typeface="Calibri" panose="020F0502020204030204" pitchFamily="34" charset="0"/>
            </a:endParaRPr>
          </a:p>
        </p:txBody>
      </p:sp>
      <p:grpSp>
        <p:nvGrpSpPr>
          <p:cNvPr id="3" name="组合 2">
            <a:extLst>
              <a:ext uri="{FF2B5EF4-FFF2-40B4-BE49-F238E27FC236}">
                <a16:creationId xmlns:a16="http://schemas.microsoft.com/office/drawing/2014/main" id="{E734DF28-7BD7-4099-BE91-81D9D0F4289E}"/>
              </a:ext>
            </a:extLst>
          </p:cNvPr>
          <p:cNvGrpSpPr/>
          <p:nvPr/>
        </p:nvGrpSpPr>
        <p:grpSpPr>
          <a:xfrm>
            <a:off x="5223256" y="2401982"/>
            <a:ext cx="1482345" cy="1362925"/>
            <a:chOff x="5223256" y="2747538"/>
            <a:chExt cx="1482345" cy="1362925"/>
          </a:xfrm>
        </p:grpSpPr>
        <p:pic>
          <p:nvPicPr>
            <p:cNvPr id="55" name="图片 54">
              <a:extLst>
                <a:ext uri="{FF2B5EF4-FFF2-40B4-BE49-F238E27FC236}">
                  <a16:creationId xmlns:a16="http://schemas.microsoft.com/office/drawing/2014/main" id="{43879947-9D98-4F5A-9CEC-11A10AF59C57}"/>
                </a:ext>
              </a:extLst>
            </p:cNvPr>
            <p:cNvPicPr>
              <a:picLocks noChangeAspect="1"/>
            </p:cNvPicPr>
            <p:nvPr/>
          </p:nvPicPr>
          <p:blipFill>
            <a:blip r:embed="rId3"/>
            <a:stretch>
              <a:fillRect/>
            </a:stretch>
          </p:blipFill>
          <p:spPr>
            <a:xfrm>
              <a:off x="5506686" y="2747538"/>
              <a:ext cx="681463" cy="681463"/>
            </a:xfrm>
            <a:prstGeom prst="rect">
              <a:avLst/>
            </a:prstGeom>
          </p:spPr>
        </p:pic>
        <p:pic>
          <p:nvPicPr>
            <p:cNvPr id="56" name="图片 55">
              <a:extLst>
                <a:ext uri="{FF2B5EF4-FFF2-40B4-BE49-F238E27FC236}">
                  <a16:creationId xmlns:a16="http://schemas.microsoft.com/office/drawing/2014/main" id="{DCE85FD2-88D8-4663-90B8-4C919A64DB30}"/>
                </a:ext>
              </a:extLst>
            </p:cNvPr>
            <p:cNvPicPr>
              <a:picLocks noChangeAspect="1"/>
            </p:cNvPicPr>
            <p:nvPr/>
          </p:nvPicPr>
          <p:blipFill>
            <a:blip r:embed="rId3"/>
            <a:stretch>
              <a:fillRect/>
            </a:stretch>
          </p:blipFill>
          <p:spPr>
            <a:xfrm>
              <a:off x="5874886" y="2889303"/>
              <a:ext cx="681463" cy="681463"/>
            </a:xfrm>
            <a:prstGeom prst="rect">
              <a:avLst/>
            </a:prstGeom>
          </p:spPr>
        </p:pic>
        <p:pic>
          <p:nvPicPr>
            <p:cNvPr id="57" name="图片 56">
              <a:extLst>
                <a:ext uri="{FF2B5EF4-FFF2-40B4-BE49-F238E27FC236}">
                  <a16:creationId xmlns:a16="http://schemas.microsoft.com/office/drawing/2014/main" id="{A52B04A2-2BD0-49BE-88A5-1BF653C719E9}"/>
                </a:ext>
              </a:extLst>
            </p:cNvPr>
            <p:cNvPicPr>
              <a:picLocks noChangeAspect="1"/>
            </p:cNvPicPr>
            <p:nvPr/>
          </p:nvPicPr>
          <p:blipFill>
            <a:blip r:embed="rId3"/>
            <a:stretch>
              <a:fillRect/>
            </a:stretch>
          </p:blipFill>
          <p:spPr>
            <a:xfrm>
              <a:off x="5223256" y="3059669"/>
              <a:ext cx="681463" cy="681463"/>
            </a:xfrm>
            <a:prstGeom prst="rect">
              <a:avLst/>
            </a:prstGeom>
          </p:spPr>
        </p:pic>
        <p:pic>
          <p:nvPicPr>
            <p:cNvPr id="58" name="图片 57">
              <a:extLst>
                <a:ext uri="{FF2B5EF4-FFF2-40B4-BE49-F238E27FC236}">
                  <a16:creationId xmlns:a16="http://schemas.microsoft.com/office/drawing/2014/main" id="{96D61BDE-175A-4E7A-A8E4-7E97774E3B77}"/>
                </a:ext>
              </a:extLst>
            </p:cNvPr>
            <p:cNvPicPr>
              <a:picLocks noChangeAspect="1"/>
            </p:cNvPicPr>
            <p:nvPr/>
          </p:nvPicPr>
          <p:blipFill>
            <a:blip r:embed="rId3"/>
            <a:stretch>
              <a:fillRect/>
            </a:stretch>
          </p:blipFill>
          <p:spPr>
            <a:xfrm>
              <a:off x="6024138" y="3230036"/>
              <a:ext cx="681463" cy="681463"/>
            </a:xfrm>
            <a:prstGeom prst="rect">
              <a:avLst/>
            </a:prstGeom>
          </p:spPr>
        </p:pic>
        <p:pic>
          <p:nvPicPr>
            <p:cNvPr id="59" name="图片 58">
              <a:extLst>
                <a:ext uri="{FF2B5EF4-FFF2-40B4-BE49-F238E27FC236}">
                  <a16:creationId xmlns:a16="http://schemas.microsoft.com/office/drawing/2014/main" id="{8ABFE1C8-2035-4B9B-9191-DF328316699F}"/>
                </a:ext>
              </a:extLst>
            </p:cNvPr>
            <p:cNvPicPr>
              <a:picLocks noChangeAspect="1"/>
            </p:cNvPicPr>
            <p:nvPr/>
          </p:nvPicPr>
          <p:blipFill>
            <a:blip r:embed="rId3"/>
            <a:stretch>
              <a:fillRect/>
            </a:stretch>
          </p:blipFill>
          <p:spPr>
            <a:xfrm>
              <a:off x="5636049" y="3429000"/>
              <a:ext cx="681463" cy="681463"/>
            </a:xfrm>
            <a:prstGeom prst="rect">
              <a:avLst/>
            </a:prstGeom>
          </p:spPr>
        </p:pic>
      </p:grpSp>
      <p:pic>
        <p:nvPicPr>
          <p:cNvPr id="60" name="图片 59">
            <a:extLst>
              <a:ext uri="{FF2B5EF4-FFF2-40B4-BE49-F238E27FC236}">
                <a16:creationId xmlns:a16="http://schemas.microsoft.com/office/drawing/2014/main" id="{3546B40E-A68E-4429-888F-52EAB7FF1FDB}"/>
              </a:ext>
            </a:extLst>
          </p:cNvPr>
          <p:cNvPicPr>
            <a:picLocks noChangeAspect="1"/>
          </p:cNvPicPr>
          <p:nvPr/>
        </p:nvPicPr>
        <p:blipFill>
          <a:blip r:embed="rId4"/>
          <a:stretch>
            <a:fillRect/>
          </a:stretch>
        </p:blipFill>
        <p:spPr>
          <a:xfrm>
            <a:off x="740634" y="1594163"/>
            <a:ext cx="7113381" cy="3403142"/>
          </a:xfrm>
          <a:prstGeom prst="rect">
            <a:avLst/>
          </a:prstGeom>
        </p:spPr>
      </p:pic>
      <p:sp>
        <p:nvSpPr>
          <p:cNvPr id="6" name="椭圆 5">
            <a:extLst>
              <a:ext uri="{FF2B5EF4-FFF2-40B4-BE49-F238E27FC236}">
                <a16:creationId xmlns:a16="http://schemas.microsoft.com/office/drawing/2014/main" id="{25009928-20A5-4E98-B9C5-6C98F615BD22}"/>
              </a:ext>
            </a:extLst>
          </p:cNvPr>
          <p:cNvSpPr/>
          <p:nvPr/>
        </p:nvSpPr>
        <p:spPr>
          <a:xfrm>
            <a:off x="6863316" y="3498114"/>
            <a:ext cx="1047307" cy="962246"/>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61" name="图片 60" descr="形状&#10;&#10;低可信度描述已自动生成">
            <a:extLst>
              <a:ext uri="{FF2B5EF4-FFF2-40B4-BE49-F238E27FC236}">
                <a16:creationId xmlns:a16="http://schemas.microsoft.com/office/drawing/2014/main" id="{A979E8C5-F907-4F61-B4BA-1F5634C83F41}"/>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477693" y="2422452"/>
            <a:ext cx="660992" cy="660992"/>
          </a:xfrm>
          <a:prstGeom prst="rect">
            <a:avLst/>
          </a:prstGeom>
        </p:spPr>
      </p:pic>
      <p:sp>
        <p:nvSpPr>
          <p:cNvPr id="62" name="文本框 61">
            <a:extLst>
              <a:ext uri="{FF2B5EF4-FFF2-40B4-BE49-F238E27FC236}">
                <a16:creationId xmlns:a16="http://schemas.microsoft.com/office/drawing/2014/main" id="{F9D76B05-E969-4B46-B4D7-5447B949E704}"/>
              </a:ext>
            </a:extLst>
          </p:cNvPr>
          <p:cNvSpPr txBox="1"/>
          <p:nvPr/>
        </p:nvSpPr>
        <p:spPr>
          <a:xfrm>
            <a:off x="1361506" y="5435792"/>
            <a:ext cx="4935637" cy="369332"/>
          </a:xfrm>
          <a:prstGeom prst="rect">
            <a:avLst/>
          </a:prstGeom>
          <a:noFill/>
        </p:spPr>
        <p:txBody>
          <a:bodyPr wrap="square">
            <a:spAutoFit/>
          </a:bodyPr>
          <a:lstStyle/>
          <a:p>
            <a:r>
              <a:rPr lang="en-US" altLang="zh-CN" b="1" dirty="0">
                <a:solidFill>
                  <a:srgbClr val="0070C0"/>
                </a:solidFill>
              </a:rPr>
              <a:t>Identifying illegal online gambling websites </a:t>
            </a:r>
            <a:endParaRPr lang="zh-CN" altLang="en-US" b="1" dirty="0">
              <a:solidFill>
                <a:srgbClr val="0070C0"/>
              </a:solidFill>
            </a:endParaRPr>
          </a:p>
        </p:txBody>
      </p:sp>
      <p:sp>
        <p:nvSpPr>
          <p:cNvPr id="63" name="文本框 62">
            <a:extLst>
              <a:ext uri="{FF2B5EF4-FFF2-40B4-BE49-F238E27FC236}">
                <a16:creationId xmlns:a16="http://schemas.microsoft.com/office/drawing/2014/main" id="{49AA4305-A73D-432A-9C35-AB97B3BCF98F}"/>
              </a:ext>
            </a:extLst>
          </p:cNvPr>
          <p:cNvSpPr txBox="1"/>
          <p:nvPr/>
        </p:nvSpPr>
        <p:spPr>
          <a:xfrm>
            <a:off x="6863316" y="5435792"/>
            <a:ext cx="3728649" cy="369332"/>
          </a:xfrm>
          <a:prstGeom prst="rect">
            <a:avLst/>
          </a:prstGeom>
          <a:noFill/>
        </p:spPr>
        <p:txBody>
          <a:bodyPr wrap="square">
            <a:spAutoFit/>
          </a:bodyPr>
          <a:lstStyle/>
          <a:p>
            <a:r>
              <a:rPr lang="en-US" altLang="zh-CN" b="1" dirty="0">
                <a:solidFill>
                  <a:srgbClr val="0070C0"/>
                </a:solidFill>
              </a:rPr>
              <a:t>Download illegal gambling apps</a:t>
            </a:r>
            <a:endParaRPr lang="zh-CN" altLang="en-US" b="1" dirty="0">
              <a:solidFill>
                <a:srgbClr val="0070C0"/>
              </a:solidFill>
            </a:endParaRPr>
          </a:p>
        </p:txBody>
      </p:sp>
      <p:sp>
        <p:nvSpPr>
          <p:cNvPr id="64" name="箭头: 右 63">
            <a:extLst>
              <a:ext uri="{FF2B5EF4-FFF2-40B4-BE49-F238E27FC236}">
                <a16:creationId xmlns:a16="http://schemas.microsoft.com/office/drawing/2014/main" id="{7991257E-EB2D-4EEB-9A39-953722FD06ED}"/>
              </a:ext>
            </a:extLst>
          </p:cNvPr>
          <p:cNvSpPr/>
          <p:nvPr/>
        </p:nvSpPr>
        <p:spPr>
          <a:xfrm>
            <a:off x="6297143" y="5537216"/>
            <a:ext cx="566173" cy="1846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12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70833E-6 2.96296E-6 L 0.38295 2.96296E-6 " pathEditMode="relative" rAng="0" ptsTypes="AA">
                                      <p:cBhvr>
                                        <p:cTn id="11" dur="2000" fill="hold"/>
                                        <p:tgtEl>
                                          <p:spTgt spid="3"/>
                                        </p:tgtEl>
                                        <p:attrNameLst>
                                          <p:attrName>ppt_x</p:attrName>
                                          <p:attrName>ppt_y</p:attrName>
                                        </p:attrNameLst>
                                      </p:cBhvr>
                                      <p:rCtr x="19141" y="0"/>
                                    </p:animMotion>
                                  </p:childTnLst>
                                </p:cTn>
                              </p:par>
                            </p:childTnLst>
                          </p:cTn>
                        </p:par>
                        <p:par>
                          <p:cTn id="12" fill="hold">
                            <p:stCondLst>
                              <p:cond delay="2000"/>
                            </p:stCondLst>
                            <p:childTnLst>
                              <p:par>
                                <p:cTn id="13" presetID="22" presetClass="entr" presetSubtype="8" fill="hold" nodeType="afterEffect">
                                  <p:stCondLst>
                                    <p:cond delay="0"/>
                                  </p:stCondLst>
                                  <p:iterate type="wd">
                                    <p:tmPct val="10000"/>
                                  </p:iterate>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childTnLst>
                          </p:cTn>
                        </p:par>
                        <p:par>
                          <p:cTn id="16" fill="hold">
                            <p:stCondLst>
                              <p:cond delay="2500"/>
                            </p:stCondLst>
                            <p:childTnLst>
                              <p:par>
                                <p:cTn id="17" presetID="22" presetClass="entr" presetSubtype="4"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wipe(left)">
                                      <p:cBhvr>
                                        <p:cTn id="23" dur="500"/>
                                        <p:tgtEl>
                                          <p:spTgt spid="6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left)">
                                      <p:cBhvr>
                                        <p:cTn id="31" dur="500"/>
                                        <p:tgtEl>
                                          <p:spTgt spid="62"/>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wipe(left)">
                                      <p:cBhvr>
                                        <p:cTn id="35" dur="500"/>
                                        <p:tgtEl>
                                          <p:spTgt spid="64"/>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wipe(left)">
                                      <p:cBhvr>
                                        <p:cTn id="3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62" grpId="0"/>
      <p:bldP spid="63" grpId="0"/>
      <p:bldP spid="6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653107"/>
            <a:ext cx="3823739"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Dataset Collection</a:t>
            </a:r>
            <a:endParaRPr lang="zh-CN" altLang="en-US" sz="2800" dirty="0">
              <a:latin typeface="Arial Black" panose="020B0A04020102020204" pitchFamily="34" charset="0"/>
              <a:cs typeface="Calibri" panose="020F0502020204030204" pitchFamily="34" charset="0"/>
            </a:endParaRPr>
          </a:p>
        </p:txBody>
      </p:sp>
      <p:pic>
        <p:nvPicPr>
          <p:cNvPr id="5" name="图片 4" descr="徽标, 图标&#10;&#10;描述已自动生成">
            <a:extLst>
              <a:ext uri="{FF2B5EF4-FFF2-40B4-BE49-F238E27FC236}">
                <a16:creationId xmlns:a16="http://schemas.microsoft.com/office/drawing/2014/main" id="{3EDFCE75-D811-41AE-92C0-39DC00AAA5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7101" y="2505566"/>
            <a:ext cx="744527" cy="744527"/>
          </a:xfrm>
          <a:prstGeom prst="rect">
            <a:avLst/>
          </a:prstGeom>
        </p:spPr>
      </p:pic>
      <p:pic>
        <p:nvPicPr>
          <p:cNvPr id="7" name="图片 6" descr="黑白色的标志&#10;&#10;描述已自动生成">
            <a:extLst>
              <a:ext uri="{FF2B5EF4-FFF2-40B4-BE49-F238E27FC236}">
                <a16:creationId xmlns:a16="http://schemas.microsoft.com/office/drawing/2014/main" id="{424DF8C5-BB62-494E-AB15-632D12EA0D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318" y="1296556"/>
            <a:ext cx="812800" cy="812800"/>
          </a:xfrm>
          <a:prstGeom prst="rect">
            <a:avLst/>
          </a:prstGeom>
        </p:spPr>
      </p:pic>
      <p:pic>
        <p:nvPicPr>
          <p:cNvPr id="9" name="图片 8" descr="图标&#10;&#10;描述已自动生成">
            <a:extLst>
              <a:ext uri="{FF2B5EF4-FFF2-40B4-BE49-F238E27FC236}">
                <a16:creationId xmlns:a16="http://schemas.microsoft.com/office/drawing/2014/main" id="{0248E632-5523-4BB6-B92E-EA464D6DE8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94661" y="2610485"/>
            <a:ext cx="647700" cy="647700"/>
          </a:xfrm>
          <a:prstGeom prst="rect">
            <a:avLst/>
          </a:prstGeom>
        </p:spPr>
      </p:pic>
      <p:pic>
        <p:nvPicPr>
          <p:cNvPr id="11" name="图片 10" descr="图标&#10;&#10;描述已自动生成">
            <a:extLst>
              <a:ext uri="{FF2B5EF4-FFF2-40B4-BE49-F238E27FC236}">
                <a16:creationId xmlns:a16="http://schemas.microsoft.com/office/drawing/2014/main" id="{14383C7C-B37A-40F8-81C3-DCE174B4C2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51970" y="4124187"/>
            <a:ext cx="711200" cy="711200"/>
          </a:xfrm>
          <a:prstGeom prst="rect">
            <a:avLst/>
          </a:prstGeom>
        </p:spPr>
      </p:pic>
      <p:pic>
        <p:nvPicPr>
          <p:cNvPr id="13" name="图片 12" descr="图标&#10;&#10;描述已自动生成">
            <a:extLst>
              <a:ext uri="{FF2B5EF4-FFF2-40B4-BE49-F238E27FC236}">
                <a16:creationId xmlns:a16="http://schemas.microsoft.com/office/drawing/2014/main" id="{280207F4-61A7-41A1-BEAB-14D4EC43B2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1003" y="4124187"/>
            <a:ext cx="647700" cy="647700"/>
          </a:xfrm>
          <a:prstGeom prst="rect">
            <a:avLst/>
          </a:prstGeom>
        </p:spPr>
      </p:pic>
      <p:pic>
        <p:nvPicPr>
          <p:cNvPr id="15" name="图片 14" descr="图标&#10;&#10;描述已自动生成">
            <a:extLst>
              <a:ext uri="{FF2B5EF4-FFF2-40B4-BE49-F238E27FC236}">
                <a16:creationId xmlns:a16="http://schemas.microsoft.com/office/drawing/2014/main" id="{8CA42990-FED5-4892-A3C7-3C09B55221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06100" y="2476490"/>
            <a:ext cx="880534" cy="880534"/>
          </a:xfrm>
          <a:prstGeom prst="rect">
            <a:avLst/>
          </a:prstGeom>
        </p:spPr>
      </p:pic>
      <p:pic>
        <p:nvPicPr>
          <p:cNvPr id="17" name="图片 16" descr="形状&#10;&#10;低可信度描述已自动生成">
            <a:extLst>
              <a:ext uri="{FF2B5EF4-FFF2-40B4-BE49-F238E27FC236}">
                <a16:creationId xmlns:a16="http://schemas.microsoft.com/office/drawing/2014/main" id="{F740D406-CBAD-40C0-B9E0-EFD34D9FB6B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70307" y="2609198"/>
            <a:ext cx="704310" cy="615118"/>
          </a:xfrm>
          <a:prstGeom prst="rect">
            <a:avLst/>
          </a:prstGeom>
        </p:spPr>
      </p:pic>
      <p:pic>
        <p:nvPicPr>
          <p:cNvPr id="18" name="图片 17" descr="图标&#10;&#10;描述已自动生成">
            <a:extLst>
              <a:ext uri="{FF2B5EF4-FFF2-40B4-BE49-F238E27FC236}">
                <a16:creationId xmlns:a16="http://schemas.microsoft.com/office/drawing/2014/main" id="{01F30FD4-03AD-43A4-905B-A7CAD18FBF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4744" y="2639104"/>
            <a:ext cx="647700" cy="647700"/>
          </a:xfrm>
          <a:prstGeom prst="rect">
            <a:avLst/>
          </a:prstGeom>
        </p:spPr>
      </p:pic>
      <p:pic>
        <p:nvPicPr>
          <p:cNvPr id="20" name="图片 19" descr="形状&#10;&#10;低可信度描述已自动生成">
            <a:extLst>
              <a:ext uri="{FF2B5EF4-FFF2-40B4-BE49-F238E27FC236}">
                <a16:creationId xmlns:a16="http://schemas.microsoft.com/office/drawing/2014/main" id="{6822D871-54B5-4D4E-A320-73B09B162F2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0350" y="2440509"/>
            <a:ext cx="1003299" cy="1003299"/>
          </a:xfrm>
          <a:prstGeom prst="rect">
            <a:avLst/>
          </a:prstGeom>
        </p:spPr>
      </p:pic>
      <p:pic>
        <p:nvPicPr>
          <p:cNvPr id="22" name="图片 21">
            <a:extLst>
              <a:ext uri="{FF2B5EF4-FFF2-40B4-BE49-F238E27FC236}">
                <a16:creationId xmlns:a16="http://schemas.microsoft.com/office/drawing/2014/main" id="{4A4A206E-39DB-415F-8958-A99E445F9D91}"/>
              </a:ext>
            </a:extLst>
          </p:cNvPr>
          <p:cNvPicPr>
            <a:picLocks noChangeAspect="1"/>
          </p:cNvPicPr>
          <p:nvPr/>
        </p:nvPicPr>
        <p:blipFill>
          <a:blip r:embed="rId11"/>
          <a:stretch>
            <a:fillRect/>
          </a:stretch>
        </p:blipFill>
        <p:spPr>
          <a:xfrm>
            <a:off x="8131555" y="2513846"/>
            <a:ext cx="863600" cy="863600"/>
          </a:xfrm>
          <a:prstGeom prst="rect">
            <a:avLst/>
          </a:prstGeom>
        </p:spPr>
      </p:pic>
      <p:pic>
        <p:nvPicPr>
          <p:cNvPr id="24" name="图片 23" descr="形状&#10;&#10;低可信度描述已自动生成">
            <a:extLst>
              <a:ext uri="{FF2B5EF4-FFF2-40B4-BE49-F238E27FC236}">
                <a16:creationId xmlns:a16="http://schemas.microsoft.com/office/drawing/2014/main" id="{792D38F1-72D7-4C75-AA6E-1B7FAA65B19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83061" y="2476490"/>
            <a:ext cx="822011" cy="822011"/>
          </a:xfrm>
          <a:prstGeom prst="rect">
            <a:avLst/>
          </a:prstGeom>
        </p:spPr>
      </p:pic>
      <p:pic>
        <p:nvPicPr>
          <p:cNvPr id="26" name="图片 25">
            <a:extLst>
              <a:ext uri="{FF2B5EF4-FFF2-40B4-BE49-F238E27FC236}">
                <a16:creationId xmlns:a16="http://schemas.microsoft.com/office/drawing/2014/main" id="{62D234E9-2693-447C-9840-FAE7295056FD}"/>
              </a:ext>
            </a:extLst>
          </p:cNvPr>
          <p:cNvPicPr>
            <a:picLocks noChangeAspect="1"/>
          </p:cNvPicPr>
          <p:nvPr/>
        </p:nvPicPr>
        <p:blipFill>
          <a:blip r:embed="rId13"/>
          <a:stretch>
            <a:fillRect/>
          </a:stretch>
        </p:blipFill>
        <p:spPr>
          <a:xfrm>
            <a:off x="10592978" y="2559685"/>
            <a:ext cx="749300" cy="749300"/>
          </a:xfrm>
          <a:prstGeom prst="rect">
            <a:avLst/>
          </a:prstGeom>
        </p:spPr>
      </p:pic>
      <p:sp>
        <p:nvSpPr>
          <p:cNvPr id="28" name="任意多边形: 形状 27">
            <a:extLst>
              <a:ext uri="{FF2B5EF4-FFF2-40B4-BE49-F238E27FC236}">
                <a16:creationId xmlns:a16="http://schemas.microsoft.com/office/drawing/2014/main" id="{4830767B-22EF-4A66-887F-CDF08CA0B805}"/>
              </a:ext>
            </a:extLst>
          </p:cNvPr>
          <p:cNvSpPr/>
          <p:nvPr/>
        </p:nvSpPr>
        <p:spPr>
          <a:xfrm>
            <a:off x="646204" y="2150529"/>
            <a:ext cx="403664" cy="744527"/>
          </a:xfrm>
          <a:custGeom>
            <a:avLst/>
            <a:gdLst>
              <a:gd name="connsiteX0" fmla="*/ 1497 w 450230"/>
              <a:gd name="connsiteY0" fmla="*/ 0 h 829744"/>
              <a:gd name="connsiteX1" fmla="*/ 69230 w 450230"/>
              <a:gd name="connsiteY1" fmla="*/ 723900 h 829744"/>
              <a:gd name="connsiteX2" fmla="*/ 450230 w 450230"/>
              <a:gd name="connsiteY2" fmla="*/ 825500 h 829744"/>
              <a:gd name="connsiteX3" fmla="*/ 450230 w 450230"/>
              <a:gd name="connsiteY3" fmla="*/ 825500 h 829744"/>
            </a:gdLst>
            <a:ahLst/>
            <a:cxnLst>
              <a:cxn ang="0">
                <a:pos x="connsiteX0" y="connsiteY0"/>
              </a:cxn>
              <a:cxn ang="0">
                <a:pos x="connsiteX1" y="connsiteY1"/>
              </a:cxn>
              <a:cxn ang="0">
                <a:pos x="connsiteX2" y="connsiteY2"/>
              </a:cxn>
              <a:cxn ang="0">
                <a:pos x="connsiteX3" y="connsiteY3"/>
              </a:cxn>
            </a:cxnLst>
            <a:rect l="l" t="t" r="r" b="b"/>
            <a:pathLst>
              <a:path w="450230" h="829744">
                <a:moveTo>
                  <a:pt x="1497" y="0"/>
                </a:moveTo>
                <a:cubicBezTo>
                  <a:pt x="-2031" y="293158"/>
                  <a:pt x="-5559" y="586317"/>
                  <a:pt x="69230" y="723900"/>
                </a:cubicBezTo>
                <a:cubicBezTo>
                  <a:pt x="144019" y="861483"/>
                  <a:pt x="450230" y="825500"/>
                  <a:pt x="450230" y="825500"/>
                </a:cubicBezTo>
                <a:lnTo>
                  <a:pt x="450230" y="825500"/>
                </a:ln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a:extLst>
              <a:ext uri="{FF2B5EF4-FFF2-40B4-BE49-F238E27FC236}">
                <a16:creationId xmlns:a16="http://schemas.microsoft.com/office/drawing/2014/main" id="{C51E56D0-3BB0-417F-B359-D6151DDCC4AE}"/>
              </a:ext>
            </a:extLst>
          </p:cNvPr>
          <p:cNvCxnSpPr>
            <a:cxnSpLocks/>
            <a:endCxn id="9" idx="1"/>
          </p:cNvCxnSpPr>
          <p:nvPr/>
        </p:nvCxnSpPr>
        <p:spPr>
          <a:xfrm>
            <a:off x="1998134" y="2934335"/>
            <a:ext cx="296527"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32" name="直接箭头连接符 31">
            <a:extLst>
              <a:ext uri="{FF2B5EF4-FFF2-40B4-BE49-F238E27FC236}">
                <a16:creationId xmlns:a16="http://schemas.microsoft.com/office/drawing/2014/main" id="{6898605B-9675-4FDF-842C-0244E0423A20}"/>
              </a:ext>
            </a:extLst>
          </p:cNvPr>
          <p:cNvCxnSpPr>
            <a:cxnSpLocks/>
          </p:cNvCxnSpPr>
          <p:nvPr/>
        </p:nvCxnSpPr>
        <p:spPr>
          <a:xfrm>
            <a:off x="2963141" y="2934335"/>
            <a:ext cx="296527"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33" name="直接箭头连接符 32">
            <a:extLst>
              <a:ext uri="{FF2B5EF4-FFF2-40B4-BE49-F238E27FC236}">
                <a16:creationId xmlns:a16="http://schemas.microsoft.com/office/drawing/2014/main" id="{8BF9BB4B-EF70-4ADA-AAFC-1C737C87EA9F}"/>
              </a:ext>
            </a:extLst>
          </p:cNvPr>
          <p:cNvCxnSpPr>
            <a:cxnSpLocks/>
          </p:cNvCxnSpPr>
          <p:nvPr/>
        </p:nvCxnSpPr>
        <p:spPr>
          <a:xfrm>
            <a:off x="4148474" y="2934335"/>
            <a:ext cx="296527"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 name="直接箭头连接符 33">
            <a:extLst>
              <a:ext uri="{FF2B5EF4-FFF2-40B4-BE49-F238E27FC236}">
                <a16:creationId xmlns:a16="http://schemas.microsoft.com/office/drawing/2014/main" id="{648E86A0-1953-45A2-8BF2-7D0FD76E224A}"/>
              </a:ext>
            </a:extLst>
          </p:cNvPr>
          <p:cNvCxnSpPr>
            <a:cxnSpLocks/>
          </p:cNvCxnSpPr>
          <p:nvPr/>
        </p:nvCxnSpPr>
        <p:spPr>
          <a:xfrm>
            <a:off x="5408217" y="2934335"/>
            <a:ext cx="296527"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35" name="直接箭头连接符 34">
            <a:extLst>
              <a:ext uri="{FF2B5EF4-FFF2-40B4-BE49-F238E27FC236}">
                <a16:creationId xmlns:a16="http://schemas.microsoft.com/office/drawing/2014/main" id="{007D4BDA-8CA3-4E99-8997-9BDBDE43D8F7}"/>
              </a:ext>
            </a:extLst>
          </p:cNvPr>
          <p:cNvCxnSpPr>
            <a:cxnSpLocks/>
          </p:cNvCxnSpPr>
          <p:nvPr/>
        </p:nvCxnSpPr>
        <p:spPr>
          <a:xfrm>
            <a:off x="6352444" y="2943441"/>
            <a:ext cx="296527"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 name="直接箭头连接符 35">
            <a:extLst>
              <a:ext uri="{FF2B5EF4-FFF2-40B4-BE49-F238E27FC236}">
                <a16:creationId xmlns:a16="http://schemas.microsoft.com/office/drawing/2014/main" id="{DA12AF75-1370-4EA2-94F5-14F390F5D449}"/>
              </a:ext>
            </a:extLst>
          </p:cNvPr>
          <p:cNvCxnSpPr>
            <a:cxnSpLocks/>
          </p:cNvCxnSpPr>
          <p:nvPr/>
        </p:nvCxnSpPr>
        <p:spPr>
          <a:xfrm>
            <a:off x="7835028" y="2943441"/>
            <a:ext cx="296527"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37" name="直接箭头连接符 36">
            <a:extLst>
              <a:ext uri="{FF2B5EF4-FFF2-40B4-BE49-F238E27FC236}">
                <a16:creationId xmlns:a16="http://schemas.microsoft.com/office/drawing/2014/main" id="{B467C781-E70D-4EEA-AB40-70A8F62049E0}"/>
              </a:ext>
            </a:extLst>
          </p:cNvPr>
          <p:cNvCxnSpPr>
            <a:cxnSpLocks/>
          </p:cNvCxnSpPr>
          <p:nvPr/>
        </p:nvCxnSpPr>
        <p:spPr>
          <a:xfrm>
            <a:off x="9033061" y="2943441"/>
            <a:ext cx="296527"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直接箭头连接符 37">
            <a:extLst>
              <a:ext uri="{FF2B5EF4-FFF2-40B4-BE49-F238E27FC236}">
                <a16:creationId xmlns:a16="http://schemas.microsoft.com/office/drawing/2014/main" id="{3D64E092-60AE-4229-94FE-C8F78F0229AA}"/>
              </a:ext>
            </a:extLst>
          </p:cNvPr>
          <p:cNvCxnSpPr>
            <a:cxnSpLocks/>
          </p:cNvCxnSpPr>
          <p:nvPr/>
        </p:nvCxnSpPr>
        <p:spPr>
          <a:xfrm>
            <a:off x="10248027" y="2943441"/>
            <a:ext cx="296527"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9" name="文本框 38">
            <a:extLst>
              <a:ext uri="{FF2B5EF4-FFF2-40B4-BE49-F238E27FC236}">
                <a16:creationId xmlns:a16="http://schemas.microsoft.com/office/drawing/2014/main" id="{175D57DA-A0DD-40C5-A0C8-52E04FEF6839}"/>
              </a:ext>
            </a:extLst>
          </p:cNvPr>
          <p:cNvSpPr txBox="1"/>
          <p:nvPr/>
        </p:nvSpPr>
        <p:spPr>
          <a:xfrm>
            <a:off x="1077160" y="1577016"/>
            <a:ext cx="474810" cy="307777"/>
          </a:xfrm>
          <a:prstGeom prst="rect">
            <a:avLst/>
          </a:prstGeom>
          <a:noFill/>
        </p:spPr>
        <p:txBody>
          <a:bodyPr wrap="none" rtlCol="0">
            <a:spAutoFit/>
          </a:bodyPr>
          <a:lstStyle/>
          <a:p>
            <a:r>
              <a:rPr lang="en-US" altLang="zh-CN" sz="1400" dirty="0"/>
              <a:t>ISP</a:t>
            </a:r>
            <a:endParaRPr lang="zh-CN" altLang="en-US" sz="1400" dirty="0"/>
          </a:p>
        </p:txBody>
      </p:sp>
      <p:sp>
        <p:nvSpPr>
          <p:cNvPr id="40" name="文本框 39">
            <a:extLst>
              <a:ext uri="{FF2B5EF4-FFF2-40B4-BE49-F238E27FC236}">
                <a16:creationId xmlns:a16="http://schemas.microsoft.com/office/drawing/2014/main" id="{BF9C0040-FC71-4E88-845B-227EBEB74A7C}"/>
              </a:ext>
            </a:extLst>
          </p:cNvPr>
          <p:cNvSpPr txBox="1"/>
          <p:nvPr/>
        </p:nvSpPr>
        <p:spPr>
          <a:xfrm>
            <a:off x="1039317" y="3357709"/>
            <a:ext cx="992579" cy="307777"/>
          </a:xfrm>
          <a:prstGeom prst="rect">
            <a:avLst/>
          </a:prstGeom>
          <a:noFill/>
        </p:spPr>
        <p:txBody>
          <a:bodyPr wrap="none" rtlCol="0">
            <a:spAutoFit/>
          </a:bodyPr>
          <a:lstStyle/>
          <a:p>
            <a:r>
              <a:rPr lang="en-US" altLang="zh-CN" sz="1400" dirty="0"/>
              <a:t>DNS Data</a:t>
            </a:r>
            <a:endParaRPr lang="zh-CN" altLang="en-US" sz="1400" dirty="0"/>
          </a:p>
        </p:txBody>
      </p:sp>
      <p:sp>
        <p:nvSpPr>
          <p:cNvPr id="41" name="文本框 40">
            <a:extLst>
              <a:ext uri="{FF2B5EF4-FFF2-40B4-BE49-F238E27FC236}">
                <a16:creationId xmlns:a16="http://schemas.microsoft.com/office/drawing/2014/main" id="{15E19E19-A90A-47A3-B263-DC6CD04090B0}"/>
              </a:ext>
            </a:extLst>
          </p:cNvPr>
          <p:cNvSpPr txBox="1"/>
          <p:nvPr/>
        </p:nvSpPr>
        <p:spPr>
          <a:xfrm>
            <a:off x="2169922" y="3249987"/>
            <a:ext cx="891591" cy="523220"/>
          </a:xfrm>
          <a:prstGeom prst="rect">
            <a:avLst/>
          </a:prstGeom>
          <a:noFill/>
        </p:spPr>
        <p:txBody>
          <a:bodyPr wrap="none" rtlCol="0">
            <a:spAutoFit/>
          </a:bodyPr>
          <a:lstStyle/>
          <a:p>
            <a:pPr algn="ctr"/>
            <a:r>
              <a:rPr lang="en-US" altLang="zh-CN" sz="1400" dirty="0"/>
              <a:t>Domains</a:t>
            </a:r>
          </a:p>
          <a:p>
            <a:pPr algn="ctr"/>
            <a:r>
              <a:rPr lang="en-US" altLang="zh-CN" sz="1400" dirty="0"/>
              <a:t>Filtering</a:t>
            </a:r>
            <a:endParaRPr lang="zh-CN" altLang="en-US" sz="1400" dirty="0"/>
          </a:p>
        </p:txBody>
      </p:sp>
      <p:sp>
        <p:nvSpPr>
          <p:cNvPr id="42" name="右大括号 41">
            <a:extLst>
              <a:ext uri="{FF2B5EF4-FFF2-40B4-BE49-F238E27FC236}">
                <a16:creationId xmlns:a16="http://schemas.microsoft.com/office/drawing/2014/main" id="{7B27F25D-B29A-497A-BFA1-8FB748D5218F}"/>
              </a:ext>
            </a:extLst>
          </p:cNvPr>
          <p:cNvSpPr/>
          <p:nvPr/>
        </p:nvSpPr>
        <p:spPr>
          <a:xfrm rot="16200000">
            <a:off x="2498398" y="3394223"/>
            <a:ext cx="200774" cy="1147233"/>
          </a:xfrm>
          <a:prstGeom prst="rightBrace">
            <a:avLst>
              <a:gd name="adj1" fmla="val 68244"/>
              <a:gd name="adj2" fmla="val 50000"/>
            </a:avLst>
          </a:prstGeom>
          <a:noFill/>
          <a:ln w="28575">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5D18B11E-6091-4DAE-9B2E-395F8538317D}"/>
              </a:ext>
            </a:extLst>
          </p:cNvPr>
          <p:cNvSpPr txBox="1"/>
          <p:nvPr/>
        </p:nvSpPr>
        <p:spPr>
          <a:xfrm>
            <a:off x="1288682" y="4835387"/>
            <a:ext cx="1237775" cy="307777"/>
          </a:xfrm>
          <a:prstGeom prst="rect">
            <a:avLst/>
          </a:prstGeom>
          <a:noFill/>
        </p:spPr>
        <p:txBody>
          <a:bodyPr wrap="none" rtlCol="0">
            <a:spAutoFit/>
          </a:bodyPr>
          <a:lstStyle/>
          <a:p>
            <a:pPr algn="ctr"/>
            <a:r>
              <a:rPr lang="en-US" altLang="zh-CN" sz="1400" dirty="0"/>
              <a:t>ICP Licenses</a:t>
            </a:r>
            <a:endParaRPr lang="zh-CN" altLang="en-US" sz="1400" dirty="0"/>
          </a:p>
        </p:txBody>
      </p:sp>
      <p:sp>
        <p:nvSpPr>
          <p:cNvPr id="44" name="文本框 43">
            <a:extLst>
              <a:ext uri="{FF2B5EF4-FFF2-40B4-BE49-F238E27FC236}">
                <a16:creationId xmlns:a16="http://schemas.microsoft.com/office/drawing/2014/main" id="{E8E4CBCD-5422-4275-9E41-1D333F044296}"/>
              </a:ext>
            </a:extLst>
          </p:cNvPr>
          <p:cNvSpPr txBox="1"/>
          <p:nvPr/>
        </p:nvSpPr>
        <p:spPr>
          <a:xfrm>
            <a:off x="2626630" y="4831761"/>
            <a:ext cx="1296445" cy="307777"/>
          </a:xfrm>
          <a:prstGeom prst="rect">
            <a:avLst/>
          </a:prstGeom>
          <a:noFill/>
        </p:spPr>
        <p:txBody>
          <a:bodyPr wrap="none" rtlCol="0">
            <a:spAutoFit/>
          </a:bodyPr>
          <a:lstStyle/>
          <a:p>
            <a:pPr algn="ctr"/>
            <a:r>
              <a:rPr lang="en-US" altLang="zh-CN" sz="1400" dirty="0"/>
              <a:t>Alexa Top List</a:t>
            </a:r>
            <a:endParaRPr lang="zh-CN" altLang="en-US" sz="1400" dirty="0"/>
          </a:p>
        </p:txBody>
      </p:sp>
      <p:sp>
        <p:nvSpPr>
          <p:cNvPr id="45" name="文本框 44">
            <a:extLst>
              <a:ext uri="{FF2B5EF4-FFF2-40B4-BE49-F238E27FC236}">
                <a16:creationId xmlns:a16="http://schemas.microsoft.com/office/drawing/2014/main" id="{3646A11C-0C7E-4461-889F-68AA0BDB1BCF}"/>
              </a:ext>
            </a:extLst>
          </p:cNvPr>
          <p:cNvSpPr txBox="1"/>
          <p:nvPr/>
        </p:nvSpPr>
        <p:spPr>
          <a:xfrm>
            <a:off x="3307346" y="3357709"/>
            <a:ext cx="881973" cy="307777"/>
          </a:xfrm>
          <a:prstGeom prst="rect">
            <a:avLst/>
          </a:prstGeom>
          <a:noFill/>
        </p:spPr>
        <p:txBody>
          <a:bodyPr wrap="none" rtlCol="0">
            <a:spAutoFit/>
          </a:bodyPr>
          <a:lstStyle/>
          <a:p>
            <a:r>
              <a:rPr lang="en-US" altLang="zh-CN" sz="1400" dirty="0"/>
              <a:t>Crawling</a:t>
            </a:r>
            <a:endParaRPr lang="zh-CN" altLang="en-US" sz="1400" dirty="0"/>
          </a:p>
        </p:txBody>
      </p:sp>
      <p:sp>
        <p:nvSpPr>
          <p:cNvPr id="46" name="文本框 45">
            <a:extLst>
              <a:ext uri="{FF2B5EF4-FFF2-40B4-BE49-F238E27FC236}">
                <a16:creationId xmlns:a16="http://schemas.microsoft.com/office/drawing/2014/main" id="{78D5F9BC-DC03-459E-9B7B-2DBE109F10BA}"/>
              </a:ext>
            </a:extLst>
          </p:cNvPr>
          <p:cNvSpPr txBox="1"/>
          <p:nvPr/>
        </p:nvSpPr>
        <p:spPr>
          <a:xfrm>
            <a:off x="4403762" y="3357709"/>
            <a:ext cx="1037400" cy="307777"/>
          </a:xfrm>
          <a:prstGeom prst="rect">
            <a:avLst/>
          </a:prstGeom>
          <a:noFill/>
        </p:spPr>
        <p:txBody>
          <a:bodyPr wrap="none" rtlCol="0">
            <a:spAutoFit/>
          </a:bodyPr>
          <a:lstStyle/>
          <a:p>
            <a:r>
              <a:rPr lang="en-US" altLang="zh-CN" sz="1400" dirty="0"/>
              <a:t>Webpages</a:t>
            </a:r>
            <a:endParaRPr lang="zh-CN" altLang="en-US" sz="1400" dirty="0"/>
          </a:p>
        </p:txBody>
      </p:sp>
      <p:sp>
        <p:nvSpPr>
          <p:cNvPr id="47" name="文本框 46">
            <a:extLst>
              <a:ext uri="{FF2B5EF4-FFF2-40B4-BE49-F238E27FC236}">
                <a16:creationId xmlns:a16="http://schemas.microsoft.com/office/drawing/2014/main" id="{800AD463-8A56-44A6-A649-E77E908DA65E}"/>
              </a:ext>
            </a:extLst>
          </p:cNvPr>
          <p:cNvSpPr txBox="1"/>
          <p:nvPr/>
        </p:nvSpPr>
        <p:spPr>
          <a:xfrm>
            <a:off x="5614207" y="3249987"/>
            <a:ext cx="821059" cy="523220"/>
          </a:xfrm>
          <a:prstGeom prst="rect">
            <a:avLst/>
          </a:prstGeom>
          <a:noFill/>
        </p:spPr>
        <p:txBody>
          <a:bodyPr wrap="none" rtlCol="0">
            <a:spAutoFit/>
          </a:bodyPr>
          <a:lstStyle/>
          <a:p>
            <a:pPr algn="ctr"/>
            <a:r>
              <a:rPr lang="en-US" altLang="zh-CN" sz="1400" dirty="0"/>
              <a:t>Content</a:t>
            </a:r>
          </a:p>
          <a:p>
            <a:pPr algn="ctr"/>
            <a:r>
              <a:rPr lang="en-US" altLang="zh-CN" sz="1400" dirty="0"/>
              <a:t>Filtering</a:t>
            </a:r>
            <a:endParaRPr lang="zh-CN" altLang="en-US" sz="1400" dirty="0"/>
          </a:p>
        </p:txBody>
      </p:sp>
      <p:sp>
        <p:nvSpPr>
          <p:cNvPr id="48" name="文本框 47">
            <a:extLst>
              <a:ext uri="{FF2B5EF4-FFF2-40B4-BE49-F238E27FC236}">
                <a16:creationId xmlns:a16="http://schemas.microsoft.com/office/drawing/2014/main" id="{11CA0C93-F274-4B23-817C-2B1F7F107CC9}"/>
              </a:ext>
            </a:extLst>
          </p:cNvPr>
          <p:cNvSpPr txBox="1"/>
          <p:nvPr/>
        </p:nvSpPr>
        <p:spPr>
          <a:xfrm>
            <a:off x="6928045" y="3357709"/>
            <a:ext cx="574196" cy="307777"/>
          </a:xfrm>
          <a:prstGeom prst="rect">
            <a:avLst/>
          </a:prstGeom>
          <a:noFill/>
        </p:spPr>
        <p:txBody>
          <a:bodyPr wrap="none" rtlCol="0">
            <a:spAutoFit/>
          </a:bodyPr>
          <a:lstStyle/>
          <a:p>
            <a:pPr algn="ctr"/>
            <a:r>
              <a:rPr lang="en-US" altLang="zh-CN" sz="1400" dirty="0"/>
              <a:t>SVM</a:t>
            </a:r>
            <a:endParaRPr lang="zh-CN" altLang="en-US" sz="1400" dirty="0"/>
          </a:p>
        </p:txBody>
      </p:sp>
      <p:sp>
        <p:nvSpPr>
          <p:cNvPr id="49" name="文本框 48">
            <a:extLst>
              <a:ext uri="{FF2B5EF4-FFF2-40B4-BE49-F238E27FC236}">
                <a16:creationId xmlns:a16="http://schemas.microsoft.com/office/drawing/2014/main" id="{3A0BC117-967E-4ED5-AEE5-0C70DAA16689}"/>
              </a:ext>
            </a:extLst>
          </p:cNvPr>
          <p:cNvSpPr txBox="1"/>
          <p:nvPr/>
        </p:nvSpPr>
        <p:spPr>
          <a:xfrm>
            <a:off x="8087904" y="3249987"/>
            <a:ext cx="950901" cy="523220"/>
          </a:xfrm>
          <a:prstGeom prst="rect">
            <a:avLst/>
          </a:prstGeom>
          <a:noFill/>
        </p:spPr>
        <p:txBody>
          <a:bodyPr wrap="none" rtlCol="0">
            <a:spAutoFit/>
          </a:bodyPr>
          <a:lstStyle/>
          <a:p>
            <a:pPr algn="ctr"/>
            <a:r>
              <a:rPr lang="en-US" altLang="zh-CN" sz="1400" dirty="0"/>
              <a:t>Gambling</a:t>
            </a:r>
          </a:p>
          <a:p>
            <a:pPr algn="ctr"/>
            <a:r>
              <a:rPr lang="en-US" altLang="zh-CN" sz="1400" dirty="0"/>
              <a:t>Websites</a:t>
            </a:r>
            <a:endParaRPr lang="zh-CN" altLang="en-US" sz="1400" dirty="0"/>
          </a:p>
        </p:txBody>
      </p:sp>
      <p:sp>
        <p:nvSpPr>
          <p:cNvPr id="50" name="文本框 49">
            <a:extLst>
              <a:ext uri="{FF2B5EF4-FFF2-40B4-BE49-F238E27FC236}">
                <a16:creationId xmlns:a16="http://schemas.microsoft.com/office/drawing/2014/main" id="{AAF30E13-6EE5-4645-A105-05E4B26E8E9E}"/>
              </a:ext>
            </a:extLst>
          </p:cNvPr>
          <p:cNvSpPr txBox="1"/>
          <p:nvPr/>
        </p:nvSpPr>
        <p:spPr>
          <a:xfrm>
            <a:off x="9200310" y="3357709"/>
            <a:ext cx="1220206" cy="307777"/>
          </a:xfrm>
          <a:prstGeom prst="rect">
            <a:avLst/>
          </a:prstGeom>
          <a:noFill/>
        </p:spPr>
        <p:txBody>
          <a:bodyPr wrap="none" rtlCol="0">
            <a:spAutoFit/>
          </a:bodyPr>
          <a:lstStyle/>
          <a:p>
            <a:pPr algn="ctr"/>
            <a:r>
              <a:rPr lang="en-US" altLang="zh-CN" sz="1400" dirty="0"/>
              <a:t>Downloading</a:t>
            </a:r>
            <a:endParaRPr lang="zh-CN" altLang="en-US" sz="1400" dirty="0"/>
          </a:p>
        </p:txBody>
      </p:sp>
      <p:sp>
        <p:nvSpPr>
          <p:cNvPr id="51" name="文本框 50">
            <a:extLst>
              <a:ext uri="{FF2B5EF4-FFF2-40B4-BE49-F238E27FC236}">
                <a16:creationId xmlns:a16="http://schemas.microsoft.com/office/drawing/2014/main" id="{EAF86D7E-E920-43D8-9FA4-418DDCBCB940}"/>
              </a:ext>
            </a:extLst>
          </p:cNvPr>
          <p:cNvSpPr txBox="1"/>
          <p:nvPr/>
        </p:nvSpPr>
        <p:spPr>
          <a:xfrm>
            <a:off x="10592978" y="3249987"/>
            <a:ext cx="950901" cy="523220"/>
          </a:xfrm>
          <a:prstGeom prst="rect">
            <a:avLst/>
          </a:prstGeom>
          <a:noFill/>
        </p:spPr>
        <p:txBody>
          <a:bodyPr wrap="none" rtlCol="0">
            <a:spAutoFit/>
          </a:bodyPr>
          <a:lstStyle/>
          <a:p>
            <a:pPr algn="ctr"/>
            <a:r>
              <a:rPr lang="en-US" altLang="zh-CN" sz="1400" dirty="0"/>
              <a:t>Gambling</a:t>
            </a:r>
          </a:p>
          <a:p>
            <a:pPr algn="ctr"/>
            <a:r>
              <a:rPr lang="en-US" altLang="zh-CN" sz="1400" dirty="0"/>
              <a:t>Apps</a:t>
            </a:r>
            <a:endParaRPr lang="zh-CN" altLang="en-US" sz="1400" dirty="0"/>
          </a:p>
        </p:txBody>
      </p:sp>
      <p:graphicFrame>
        <p:nvGraphicFramePr>
          <p:cNvPr id="52" name="表格 52">
            <a:extLst>
              <a:ext uri="{FF2B5EF4-FFF2-40B4-BE49-F238E27FC236}">
                <a16:creationId xmlns:a16="http://schemas.microsoft.com/office/drawing/2014/main" id="{1125461C-27F5-41F8-A7EB-D65567B7CDB1}"/>
              </a:ext>
            </a:extLst>
          </p:cNvPr>
          <p:cNvGraphicFramePr>
            <a:graphicFrameLocks noGrp="1"/>
          </p:cNvGraphicFramePr>
          <p:nvPr>
            <p:extLst>
              <p:ext uri="{D42A27DB-BD31-4B8C-83A1-F6EECF244321}">
                <p14:modId xmlns:p14="http://schemas.microsoft.com/office/powerpoint/2010/main" val="862077153"/>
              </p:ext>
            </p:extLst>
          </p:nvPr>
        </p:nvGraphicFramePr>
        <p:xfrm>
          <a:off x="4072342" y="4259457"/>
          <a:ext cx="4288726" cy="1945429"/>
        </p:xfrm>
        <a:graphic>
          <a:graphicData uri="http://schemas.openxmlformats.org/drawingml/2006/table">
            <a:tbl>
              <a:tblPr firstRow="1" bandRow="1">
                <a:tableStyleId>{7DF18680-E054-41AD-8BC1-D1AEF772440D}</a:tableStyleId>
              </a:tblPr>
              <a:tblGrid>
                <a:gridCol w="3387788">
                  <a:extLst>
                    <a:ext uri="{9D8B030D-6E8A-4147-A177-3AD203B41FA5}">
                      <a16:colId xmlns:a16="http://schemas.microsoft.com/office/drawing/2014/main" val="1808233517"/>
                    </a:ext>
                  </a:extLst>
                </a:gridCol>
                <a:gridCol w="900938">
                  <a:extLst>
                    <a:ext uri="{9D8B030D-6E8A-4147-A177-3AD203B41FA5}">
                      <a16:colId xmlns:a16="http://schemas.microsoft.com/office/drawing/2014/main" val="99814268"/>
                    </a:ext>
                  </a:extLst>
                </a:gridCol>
              </a:tblGrid>
              <a:tr h="364984">
                <a:tc>
                  <a:txBody>
                    <a:bodyPr/>
                    <a:lstStyle/>
                    <a:p>
                      <a:pPr algn="ctr"/>
                      <a:r>
                        <a:rPr lang="en-US" altLang="zh-CN" sz="1600" dirty="0">
                          <a:latin typeface="+mn-lt"/>
                        </a:rPr>
                        <a:t>#Item</a:t>
                      </a:r>
                      <a:endParaRPr lang="zh-CN" altLang="en-US" sz="1600" dirty="0">
                        <a:latin typeface="+mn-lt"/>
                      </a:endParaRPr>
                    </a:p>
                  </a:txBody>
                  <a:tcPr/>
                </a:tc>
                <a:tc>
                  <a:txBody>
                    <a:bodyPr/>
                    <a:lstStyle/>
                    <a:p>
                      <a:pPr algn="ctr"/>
                      <a:r>
                        <a:rPr lang="en-US" altLang="zh-CN" sz="1600" dirty="0">
                          <a:latin typeface="+mn-lt"/>
                        </a:rPr>
                        <a:t>Count</a:t>
                      </a:r>
                      <a:endParaRPr lang="zh-CN" altLang="en-US" sz="1600" dirty="0">
                        <a:latin typeface="+mn-lt"/>
                      </a:endParaRPr>
                    </a:p>
                  </a:txBody>
                  <a:tcPr/>
                </a:tc>
                <a:extLst>
                  <a:ext uri="{0D108BD9-81ED-4DB2-BD59-A6C34878D82A}">
                    <a16:rowId xmlns:a16="http://schemas.microsoft.com/office/drawing/2014/main" val="3282553153"/>
                  </a:ext>
                </a:extLst>
              </a:tr>
              <a:tr h="316089">
                <a:tc>
                  <a:txBody>
                    <a:bodyPr/>
                    <a:lstStyle/>
                    <a:p>
                      <a:pPr marL="180000" algn="l" fontAlgn="ctr"/>
                      <a:r>
                        <a:rPr lang="en-US" sz="1600" b="1" u="none" strike="noStrike" dirty="0">
                          <a:solidFill>
                            <a:srgbClr val="000000"/>
                          </a:solidFill>
                          <a:effectLst/>
                          <a:latin typeface="+mn-lt"/>
                        </a:rPr>
                        <a:t>Illegal Gambling sites </a:t>
                      </a:r>
                      <a:endParaRPr lang="en-US" sz="1600" b="1" i="0" u="none" strike="noStrike" dirty="0">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1" u="none" strike="noStrike" dirty="0">
                          <a:solidFill>
                            <a:srgbClr val="000000"/>
                          </a:solidFill>
                          <a:effectLst/>
                          <a:latin typeface="+mn-lt"/>
                        </a:rPr>
                        <a:t>6105</a:t>
                      </a:r>
                      <a:endParaRPr lang="en-US" altLang="zh-CN" sz="1600" b="1" i="0" u="none" strike="noStrike" dirty="0">
                        <a:solidFill>
                          <a:srgbClr val="000000"/>
                        </a:solidFill>
                        <a:effectLst/>
                        <a:latin typeface="+mn-lt"/>
                        <a:ea typeface="等线" panose="02010600030101010101" pitchFamily="2" charset="-122"/>
                      </a:endParaRPr>
                    </a:p>
                  </a:txBody>
                  <a:tcPr marL="6350" marR="6350" marT="6350" marB="0" anchor="ctr"/>
                </a:tc>
                <a:extLst>
                  <a:ext uri="{0D108BD9-81ED-4DB2-BD59-A6C34878D82A}">
                    <a16:rowId xmlns:a16="http://schemas.microsoft.com/office/drawing/2014/main" val="2168052979"/>
                  </a:ext>
                </a:extLst>
              </a:tr>
              <a:tr h="316089">
                <a:tc>
                  <a:txBody>
                    <a:bodyPr/>
                    <a:lstStyle/>
                    <a:p>
                      <a:pPr marL="180000" algn="l" fontAlgn="ctr"/>
                      <a:r>
                        <a:rPr lang="en-US" sz="1600" b="1" u="none" strike="noStrike" dirty="0">
                          <a:solidFill>
                            <a:srgbClr val="000000"/>
                          </a:solidFill>
                          <a:effectLst/>
                          <a:latin typeface="+mn-lt"/>
                        </a:rPr>
                        <a:t>Distribution channels </a:t>
                      </a:r>
                      <a:endParaRPr lang="en-US" sz="1600" b="1" i="0" u="none" strike="noStrike" dirty="0">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1" u="none" strike="noStrike" dirty="0">
                          <a:solidFill>
                            <a:srgbClr val="000000"/>
                          </a:solidFill>
                          <a:effectLst/>
                          <a:latin typeface="+mn-lt"/>
                        </a:rPr>
                        <a:t>1415</a:t>
                      </a:r>
                      <a:endParaRPr lang="en-US" altLang="zh-CN" sz="1600" b="1" i="0" u="none" strike="noStrike" dirty="0">
                        <a:solidFill>
                          <a:srgbClr val="000000"/>
                        </a:solidFill>
                        <a:effectLst/>
                        <a:latin typeface="+mn-lt"/>
                        <a:ea typeface="等线" panose="02010600030101010101" pitchFamily="2" charset="-122"/>
                      </a:endParaRPr>
                    </a:p>
                  </a:txBody>
                  <a:tcPr marL="6350" marR="6350" marT="6350" marB="0" anchor="ctr"/>
                </a:tc>
                <a:extLst>
                  <a:ext uri="{0D108BD9-81ED-4DB2-BD59-A6C34878D82A}">
                    <a16:rowId xmlns:a16="http://schemas.microsoft.com/office/drawing/2014/main" val="1457078932"/>
                  </a:ext>
                </a:extLst>
              </a:tr>
              <a:tr h="316089">
                <a:tc>
                  <a:txBody>
                    <a:bodyPr/>
                    <a:lstStyle/>
                    <a:p>
                      <a:pPr marL="180000" algn="l" fontAlgn="ctr"/>
                      <a:r>
                        <a:rPr lang="en-US" sz="1600" b="1" u="none" strike="noStrike" dirty="0">
                          <a:solidFill>
                            <a:srgbClr val="000000"/>
                          </a:solidFill>
                          <a:effectLst/>
                          <a:latin typeface="+mn-lt"/>
                        </a:rPr>
                        <a:t>Gambling apps </a:t>
                      </a:r>
                      <a:endParaRPr lang="en-US" sz="1600" b="1" i="0" u="none" strike="noStrike" dirty="0">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1" u="none" strike="noStrike" dirty="0">
                          <a:solidFill>
                            <a:srgbClr val="000000"/>
                          </a:solidFill>
                          <a:effectLst/>
                          <a:latin typeface="+mn-lt"/>
                        </a:rPr>
                        <a:t>3366</a:t>
                      </a:r>
                      <a:endParaRPr lang="en-US" altLang="zh-CN" sz="1600" b="1" i="0" u="none" strike="noStrike" dirty="0">
                        <a:solidFill>
                          <a:srgbClr val="000000"/>
                        </a:solidFill>
                        <a:effectLst/>
                        <a:latin typeface="+mn-lt"/>
                        <a:ea typeface="等线" panose="02010600030101010101" pitchFamily="2" charset="-122"/>
                      </a:endParaRPr>
                    </a:p>
                  </a:txBody>
                  <a:tcPr marL="6350" marR="6350" marT="6350" marB="0" anchor="ctr"/>
                </a:tc>
                <a:extLst>
                  <a:ext uri="{0D108BD9-81ED-4DB2-BD59-A6C34878D82A}">
                    <a16:rowId xmlns:a16="http://schemas.microsoft.com/office/drawing/2014/main" val="1468961256"/>
                  </a:ext>
                </a:extLst>
              </a:tr>
              <a:tr h="316089">
                <a:tc>
                  <a:txBody>
                    <a:bodyPr/>
                    <a:lstStyle/>
                    <a:p>
                      <a:pPr marL="180000" algn="l" fontAlgn="ctr"/>
                      <a:r>
                        <a:rPr lang="en-US" sz="1600" b="1" u="none" strike="noStrike" dirty="0">
                          <a:solidFill>
                            <a:srgbClr val="000000"/>
                          </a:solidFill>
                          <a:effectLst/>
                          <a:latin typeface="+mn-lt"/>
                        </a:rPr>
                        <a:t>Gambling </a:t>
                      </a:r>
                      <a:r>
                        <a:rPr lang="en-US" sz="1600" b="1" u="none" strike="noStrike" dirty="0" err="1">
                          <a:solidFill>
                            <a:srgbClr val="000000"/>
                          </a:solidFill>
                          <a:effectLst/>
                          <a:latin typeface="+mn-lt"/>
                        </a:rPr>
                        <a:t>apks</a:t>
                      </a:r>
                      <a:endParaRPr lang="en-US" sz="1600" b="1" i="0" u="none" strike="noStrike" dirty="0">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1" u="none" strike="noStrike" dirty="0">
                          <a:solidFill>
                            <a:srgbClr val="000000"/>
                          </a:solidFill>
                          <a:effectLst/>
                          <a:latin typeface="+mn-lt"/>
                        </a:rPr>
                        <a:t>5344</a:t>
                      </a:r>
                      <a:endParaRPr lang="en-US" altLang="zh-CN" sz="1600" b="1" i="0" u="none" strike="noStrike" dirty="0">
                        <a:solidFill>
                          <a:srgbClr val="000000"/>
                        </a:solidFill>
                        <a:effectLst/>
                        <a:latin typeface="+mn-lt"/>
                        <a:ea typeface="等线" panose="02010600030101010101" pitchFamily="2" charset="-122"/>
                      </a:endParaRPr>
                    </a:p>
                  </a:txBody>
                  <a:tcPr marL="6350" marR="6350" marT="6350" marB="0" anchor="ctr"/>
                </a:tc>
                <a:extLst>
                  <a:ext uri="{0D108BD9-81ED-4DB2-BD59-A6C34878D82A}">
                    <a16:rowId xmlns:a16="http://schemas.microsoft.com/office/drawing/2014/main" val="2527908816"/>
                  </a:ext>
                </a:extLst>
              </a:tr>
              <a:tr h="316089">
                <a:tc>
                  <a:txBody>
                    <a:bodyPr/>
                    <a:lstStyle/>
                    <a:p>
                      <a:pPr marL="180000" algn="l" fontAlgn="ctr"/>
                      <a:r>
                        <a:rPr lang="en-US" sz="1600" b="1" u="none" strike="noStrike" dirty="0">
                          <a:solidFill>
                            <a:srgbClr val="000000"/>
                          </a:solidFill>
                          <a:effectLst/>
                          <a:latin typeface="+mn-lt"/>
                        </a:rPr>
                        <a:t>Developer certificates </a:t>
                      </a:r>
                      <a:endParaRPr lang="en-US" sz="1600" b="1" i="0" u="none" strike="noStrike" dirty="0">
                        <a:solidFill>
                          <a:srgbClr val="000000"/>
                        </a:solidFill>
                        <a:effectLst/>
                        <a:latin typeface="+mn-lt"/>
                        <a:ea typeface="等线" panose="02010600030101010101" pitchFamily="2" charset="-122"/>
                      </a:endParaRPr>
                    </a:p>
                  </a:txBody>
                  <a:tcPr marL="6350" marR="6350" marT="6350" marB="0" anchor="ctr"/>
                </a:tc>
                <a:tc>
                  <a:txBody>
                    <a:bodyPr/>
                    <a:lstStyle/>
                    <a:p>
                      <a:pPr algn="ctr" fontAlgn="ctr"/>
                      <a:r>
                        <a:rPr lang="en-US" altLang="zh-CN" sz="1600" b="1" u="none" strike="noStrike" dirty="0">
                          <a:solidFill>
                            <a:srgbClr val="000000"/>
                          </a:solidFill>
                          <a:effectLst/>
                          <a:latin typeface="+mn-lt"/>
                        </a:rPr>
                        <a:t>1136</a:t>
                      </a:r>
                      <a:endParaRPr lang="en-US" altLang="zh-CN" sz="1600" b="1" i="0" u="none" strike="noStrike" dirty="0">
                        <a:solidFill>
                          <a:srgbClr val="000000"/>
                        </a:solidFill>
                        <a:effectLst/>
                        <a:latin typeface="+mn-lt"/>
                        <a:ea typeface="等线" panose="02010600030101010101" pitchFamily="2" charset="-122"/>
                      </a:endParaRPr>
                    </a:p>
                  </a:txBody>
                  <a:tcPr marL="6350" marR="6350" marT="6350" marB="0" anchor="ctr"/>
                </a:tc>
                <a:extLst>
                  <a:ext uri="{0D108BD9-81ED-4DB2-BD59-A6C34878D82A}">
                    <a16:rowId xmlns:a16="http://schemas.microsoft.com/office/drawing/2014/main" val="3142671470"/>
                  </a:ext>
                </a:extLst>
              </a:tr>
            </a:tbl>
          </a:graphicData>
        </a:graphic>
      </p:graphicFrame>
      <p:sp>
        <p:nvSpPr>
          <p:cNvPr id="54" name="文本框 53">
            <a:extLst>
              <a:ext uri="{FF2B5EF4-FFF2-40B4-BE49-F238E27FC236}">
                <a16:creationId xmlns:a16="http://schemas.microsoft.com/office/drawing/2014/main" id="{F024A301-FEB4-4247-A4D0-3A78AE94E3FD}"/>
              </a:ext>
            </a:extLst>
          </p:cNvPr>
          <p:cNvSpPr txBox="1"/>
          <p:nvPr/>
        </p:nvSpPr>
        <p:spPr>
          <a:xfrm>
            <a:off x="4241388" y="3997225"/>
            <a:ext cx="3949700" cy="276999"/>
          </a:xfrm>
          <a:prstGeom prst="rect">
            <a:avLst/>
          </a:prstGeom>
          <a:noFill/>
        </p:spPr>
        <p:txBody>
          <a:bodyPr wrap="square">
            <a:spAutoFit/>
          </a:bodyPr>
          <a:lstStyle/>
          <a:p>
            <a:pPr algn="ctr"/>
            <a:r>
              <a:rPr lang="en-US" altLang="zh-CN" sz="1200" b="1" i="0" dirty="0">
                <a:solidFill>
                  <a:srgbClr val="000000"/>
                </a:solidFill>
                <a:effectLst/>
              </a:rPr>
              <a:t>Overview of the gambling app dataset</a:t>
            </a:r>
            <a:endParaRPr lang="zh-CN" altLang="en-US" sz="1200" dirty="0"/>
          </a:p>
        </p:txBody>
      </p:sp>
      <p:sp>
        <p:nvSpPr>
          <p:cNvPr id="53" name="文本框 52">
            <a:extLst>
              <a:ext uri="{FF2B5EF4-FFF2-40B4-BE49-F238E27FC236}">
                <a16:creationId xmlns:a16="http://schemas.microsoft.com/office/drawing/2014/main" id="{0F185B9F-549B-4197-9F73-AF295C602EA4}"/>
              </a:ext>
            </a:extLst>
          </p:cNvPr>
          <p:cNvSpPr txBox="1"/>
          <p:nvPr/>
        </p:nvSpPr>
        <p:spPr>
          <a:xfrm>
            <a:off x="8446717" y="4259458"/>
            <a:ext cx="3453183"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285750" indent="-285750">
              <a:buFont typeface="Wingdings" panose="05000000000000000000" pitchFamily="2" charset="2"/>
              <a:buChar char="Ø"/>
            </a:pPr>
            <a:r>
              <a:rPr lang="en-US" altLang="zh-CN" sz="1800" i="0" dirty="0">
                <a:solidFill>
                  <a:srgbClr val="000000"/>
                </a:solidFill>
                <a:effectLst/>
              </a:rPr>
              <a:t>None of gambling apps was found in AndroZoo which contains over 10 million apps crawled from Google Play and several third-party app markets.</a:t>
            </a:r>
          </a:p>
        </p:txBody>
      </p:sp>
    </p:spTree>
    <p:extLst>
      <p:ext uri="{BB962C8B-B14F-4D97-AF65-F5344CB8AC3E}">
        <p14:creationId xmlns:p14="http://schemas.microsoft.com/office/powerpoint/2010/main" val="352304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down)">
                                      <p:cBhvr>
                                        <p:cTn id="14" dur="500"/>
                                        <p:tgtEl>
                                          <p:spTgt spid="28"/>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down)">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down)">
                                      <p:cBhvr>
                                        <p:cTn id="26" dur="500"/>
                                        <p:tgtEl>
                                          <p:spTgt spid="30"/>
                                        </p:tgtEl>
                                      </p:cBhvr>
                                    </p:animEffec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down)">
                                      <p:cBhvr>
                                        <p:cTn id="33" dur="500"/>
                                        <p:tgtEl>
                                          <p:spTgt spid="41"/>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down)">
                                      <p:cBhvr>
                                        <p:cTn id="36" dur="500"/>
                                        <p:tgtEl>
                                          <p:spTgt spid="42"/>
                                        </p:tgtEl>
                                      </p:cBhvr>
                                    </p:animEffect>
                                  </p:childTnLst>
                                </p:cTn>
                              </p:par>
                              <p:par>
                                <p:cTn id="37" presetID="22" presetClass="entr" presetSubtype="4"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down)">
                                      <p:cBhvr>
                                        <p:cTn id="42" dur="500"/>
                                        <p:tgtEl>
                                          <p:spTgt spid="43"/>
                                        </p:tgtEl>
                                      </p:cBhvr>
                                    </p:animEffect>
                                  </p:childTnLst>
                                </p:cTn>
                              </p:par>
                              <p:par>
                                <p:cTn id="43" presetID="22" presetClass="entr" presetSubtype="4"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down)">
                                      <p:cBhvr>
                                        <p:cTn id="48" dur="5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down)">
                                      <p:cBhvr>
                                        <p:cTn id="53" dur="500"/>
                                        <p:tgtEl>
                                          <p:spTgt spid="32"/>
                                        </p:tgtEl>
                                      </p:cBhvr>
                                    </p:animEffect>
                                  </p:childTnLst>
                                </p:cTn>
                              </p:par>
                              <p:par>
                                <p:cTn id="54" presetID="22" presetClass="entr" presetSubtype="4"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down)">
                                      <p:cBhvr>
                                        <p:cTn id="56" dur="500"/>
                                        <p:tgtEl>
                                          <p:spTgt spid="1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wipe(down)">
                                      <p:cBhvr>
                                        <p:cTn id="59" dur="500"/>
                                        <p:tgtEl>
                                          <p:spTgt spid="45"/>
                                        </p:tgtEl>
                                      </p:cBhvr>
                                    </p:animEffect>
                                  </p:childTnLst>
                                </p:cTn>
                              </p:par>
                            </p:childTnLst>
                          </p:cTn>
                        </p:par>
                        <p:par>
                          <p:cTn id="60" fill="hold">
                            <p:stCondLst>
                              <p:cond delay="500"/>
                            </p:stCondLst>
                            <p:childTnLst>
                              <p:par>
                                <p:cTn id="61" presetID="22" presetClass="entr" presetSubtype="4"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down)">
                                      <p:cBhvr>
                                        <p:cTn id="63" dur="500"/>
                                        <p:tgtEl>
                                          <p:spTgt spid="33"/>
                                        </p:tgtEl>
                                      </p:cBhvr>
                                    </p:animEffect>
                                  </p:childTnLst>
                                </p:cTn>
                              </p:par>
                              <p:par>
                                <p:cTn id="64" presetID="22" presetClass="entr" presetSubtype="4" fill="hold"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wipe(down)">
                                      <p:cBhvr>
                                        <p:cTn id="66" dur="500"/>
                                        <p:tgtEl>
                                          <p:spTgt spid="17"/>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down)">
                                      <p:cBhvr>
                                        <p:cTn id="69" dur="500"/>
                                        <p:tgtEl>
                                          <p:spTgt spid="4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wipe(down)">
                                      <p:cBhvr>
                                        <p:cTn id="74" dur="500"/>
                                        <p:tgtEl>
                                          <p:spTgt spid="34"/>
                                        </p:tgtEl>
                                      </p:cBhvr>
                                    </p:animEffect>
                                  </p:childTnLst>
                                </p:cTn>
                              </p:par>
                              <p:par>
                                <p:cTn id="75" presetID="22" presetClass="entr" presetSubtype="4"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down)">
                                      <p:cBhvr>
                                        <p:cTn id="77" dur="500"/>
                                        <p:tgtEl>
                                          <p:spTgt spid="1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wipe(down)">
                                      <p:cBhvr>
                                        <p:cTn id="80" dur="500"/>
                                        <p:tgtEl>
                                          <p:spTgt spid="47"/>
                                        </p:tgtEl>
                                      </p:cBhvr>
                                    </p:animEffect>
                                  </p:childTnLst>
                                </p:cTn>
                              </p:par>
                            </p:childTnLst>
                          </p:cTn>
                        </p:par>
                        <p:par>
                          <p:cTn id="81" fill="hold">
                            <p:stCondLst>
                              <p:cond delay="500"/>
                            </p:stCondLst>
                            <p:childTnLst>
                              <p:par>
                                <p:cTn id="82" presetID="22" presetClass="entr" presetSubtype="4" fill="hold" nodeType="after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wipe(down)">
                                      <p:cBhvr>
                                        <p:cTn id="84" dur="500"/>
                                        <p:tgtEl>
                                          <p:spTgt spid="35"/>
                                        </p:tgtEl>
                                      </p:cBhvr>
                                    </p:animEffect>
                                  </p:childTnLst>
                                </p:cTn>
                              </p:par>
                              <p:par>
                                <p:cTn id="85" presetID="22" presetClass="entr" presetSubtype="4" fill="hold"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down)">
                                      <p:cBhvr>
                                        <p:cTn id="87" dur="500"/>
                                        <p:tgtEl>
                                          <p:spTgt spid="20"/>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wipe(down)">
                                      <p:cBhvr>
                                        <p:cTn id="90" dur="500"/>
                                        <p:tgtEl>
                                          <p:spTgt spid="48"/>
                                        </p:tgtEl>
                                      </p:cBhvr>
                                    </p:animEffect>
                                  </p:childTnLst>
                                </p:cTn>
                              </p:par>
                            </p:childTnLst>
                          </p:cTn>
                        </p:par>
                        <p:par>
                          <p:cTn id="91" fill="hold">
                            <p:stCondLst>
                              <p:cond delay="1000"/>
                            </p:stCondLst>
                            <p:childTnLst>
                              <p:par>
                                <p:cTn id="92" presetID="22" presetClass="entr" presetSubtype="4" fill="hold" nodeType="after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wipe(down)">
                                      <p:cBhvr>
                                        <p:cTn id="94" dur="500"/>
                                        <p:tgtEl>
                                          <p:spTgt spid="36"/>
                                        </p:tgtEl>
                                      </p:cBhvr>
                                    </p:animEffect>
                                  </p:childTnLst>
                                </p:cTn>
                              </p:par>
                              <p:par>
                                <p:cTn id="95" presetID="22" presetClass="entr" presetSubtype="4" fill="hold" nodeType="with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wipe(down)">
                                      <p:cBhvr>
                                        <p:cTn id="97" dur="500"/>
                                        <p:tgtEl>
                                          <p:spTgt spid="22"/>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wipe(down)">
                                      <p:cBhvr>
                                        <p:cTn id="100" dur="500"/>
                                        <p:tgtEl>
                                          <p:spTgt spid="49"/>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nodeType="click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wipe(down)">
                                      <p:cBhvr>
                                        <p:cTn id="105" dur="500"/>
                                        <p:tgtEl>
                                          <p:spTgt spid="37"/>
                                        </p:tgtEl>
                                      </p:cBhvr>
                                    </p:animEffect>
                                  </p:childTnLst>
                                </p:cTn>
                              </p:par>
                              <p:par>
                                <p:cTn id="106" presetID="22" presetClass="entr" presetSubtype="4" fill="hold" nodeType="with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wipe(down)">
                                      <p:cBhvr>
                                        <p:cTn id="108" dur="500"/>
                                        <p:tgtEl>
                                          <p:spTgt spid="24"/>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wipe(down)">
                                      <p:cBhvr>
                                        <p:cTn id="111" dur="500"/>
                                        <p:tgtEl>
                                          <p:spTgt spid="50"/>
                                        </p:tgtEl>
                                      </p:cBhvr>
                                    </p:animEffect>
                                  </p:childTnLst>
                                </p:cTn>
                              </p:par>
                            </p:childTnLst>
                          </p:cTn>
                        </p:par>
                        <p:par>
                          <p:cTn id="112" fill="hold">
                            <p:stCondLst>
                              <p:cond delay="500"/>
                            </p:stCondLst>
                            <p:childTnLst>
                              <p:par>
                                <p:cTn id="113" presetID="22" presetClass="entr" presetSubtype="4" fill="hold"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wipe(down)">
                                      <p:cBhvr>
                                        <p:cTn id="115" dur="500"/>
                                        <p:tgtEl>
                                          <p:spTgt spid="38"/>
                                        </p:tgtEl>
                                      </p:cBhvr>
                                    </p:animEffect>
                                  </p:childTnLst>
                                </p:cTn>
                              </p:par>
                              <p:par>
                                <p:cTn id="116" presetID="22" presetClass="entr" presetSubtype="4" fill="hold" nodeType="with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wipe(down)">
                                      <p:cBhvr>
                                        <p:cTn id="118" dur="500"/>
                                        <p:tgtEl>
                                          <p:spTgt spid="26"/>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51"/>
                                        </p:tgtEl>
                                        <p:attrNameLst>
                                          <p:attrName>style.visibility</p:attrName>
                                        </p:attrNameLst>
                                      </p:cBhvr>
                                      <p:to>
                                        <p:strVal val="visible"/>
                                      </p:to>
                                    </p:set>
                                    <p:animEffect transition="in" filter="wipe(down)">
                                      <p:cBhvr>
                                        <p:cTn id="121" dur="500"/>
                                        <p:tgtEl>
                                          <p:spTgt spid="51"/>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grpId="0" nodeType="clickEffect">
                                  <p:stCondLst>
                                    <p:cond delay="0"/>
                                  </p:stCondLst>
                                  <p:childTnLst>
                                    <p:set>
                                      <p:cBhvr>
                                        <p:cTn id="125" dur="1" fill="hold">
                                          <p:stCondLst>
                                            <p:cond delay="0"/>
                                          </p:stCondLst>
                                        </p:cTn>
                                        <p:tgtEl>
                                          <p:spTgt spid="54"/>
                                        </p:tgtEl>
                                        <p:attrNameLst>
                                          <p:attrName>style.visibility</p:attrName>
                                        </p:attrNameLst>
                                      </p:cBhvr>
                                      <p:to>
                                        <p:strVal val="visible"/>
                                      </p:to>
                                    </p:set>
                                    <p:animEffect transition="in" filter="wipe(down)">
                                      <p:cBhvr>
                                        <p:cTn id="126" dur="500"/>
                                        <p:tgtEl>
                                          <p:spTgt spid="54"/>
                                        </p:tgtEl>
                                      </p:cBhvr>
                                    </p:animEffect>
                                  </p:childTnLst>
                                </p:cTn>
                              </p:par>
                              <p:par>
                                <p:cTn id="127" presetID="22" presetClass="entr" presetSubtype="4" fill="hold" nodeType="withEffect">
                                  <p:stCondLst>
                                    <p:cond delay="0"/>
                                  </p:stCondLst>
                                  <p:childTnLst>
                                    <p:set>
                                      <p:cBhvr>
                                        <p:cTn id="128" dur="1" fill="hold">
                                          <p:stCondLst>
                                            <p:cond delay="0"/>
                                          </p:stCondLst>
                                        </p:cTn>
                                        <p:tgtEl>
                                          <p:spTgt spid="52"/>
                                        </p:tgtEl>
                                        <p:attrNameLst>
                                          <p:attrName>style.visibility</p:attrName>
                                        </p:attrNameLst>
                                      </p:cBhvr>
                                      <p:to>
                                        <p:strVal val="visible"/>
                                      </p:to>
                                    </p:set>
                                    <p:animEffect transition="in" filter="wipe(down)">
                                      <p:cBhvr>
                                        <p:cTn id="129" dur="500"/>
                                        <p:tgtEl>
                                          <p:spTgt spid="52"/>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wipe(down)">
                                      <p:cBhvr>
                                        <p:cTn id="13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9" grpId="0"/>
      <p:bldP spid="40" grpId="0"/>
      <p:bldP spid="41" grpId="0"/>
      <p:bldP spid="42" grpId="0" animBg="1"/>
      <p:bldP spid="43" grpId="0"/>
      <p:bldP spid="44" grpId="0"/>
      <p:bldP spid="45" grpId="0"/>
      <p:bldP spid="46" grpId="0"/>
      <p:bldP spid="47" grpId="0"/>
      <p:bldP spid="48" grpId="0"/>
      <p:bldP spid="49" grpId="0"/>
      <p:bldP spid="50" grpId="0"/>
      <p:bldP spid="51" grpId="0"/>
      <p:bldP spid="54" grpId="0"/>
      <p:bldP spid="5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flipH="1">
            <a:off x="-212725" y="777240"/>
            <a:ext cx="647700" cy="274955"/>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3C903F6-CD0E-4A73-A316-DD40167A43DD}"/>
              </a:ext>
            </a:extLst>
          </p:cNvPr>
          <p:cNvSpPr txBox="1"/>
          <p:nvPr/>
        </p:nvSpPr>
        <p:spPr>
          <a:xfrm>
            <a:off x="248603" y="653107"/>
            <a:ext cx="5552867" cy="523220"/>
          </a:xfrm>
          <a:prstGeom prst="rect">
            <a:avLst/>
          </a:prstGeom>
          <a:noFill/>
        </p:spPr>
        <p:txBody>
          <a:bodyPr wrap="none" rtlCol="0">
            <a:spAutoFit/>
          </a:bodyPr>
          <a:lstStyle/>
          <a:p>
            <a:r>
              <a:rPr lang="en-US" altLang="zh-CN" sz="2800" dirty="0">
                <a:latin typeface="Arial Black" panose="020B0A04020102020204" pitchFamily="34" charset="0"/>
                <a:cs typeface="Calibri" panose="020F0502020204030204" pitchFamily="34" charset="0"/>
              </a:rPr>
              <a:t>Distributing Gambling Apps</a:t>
            </a:r>
            <a:endParaRPr lang="zh-CN" altLang="en-US" sz="2800" dirty="0">
              <a:latin typeface="Arial Black" panose="020B0A0402010202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57800539-216F-483C-8DC5-B8F043780BF9}"/>
              </a:ext>
            </a:extLst>
          </p:cNvPr>
          <p:cNvPicPr>
            <a:picLocks noChangeAspect="1"/>
          </p:cNvPicPr>
          <p:nvPr/>
        </p:nvPicPr>
        <p:blipFill>
          <a:blip r:embed="rId3"/>
          <a:stretch>
            <a:fillRect/>
          </a:stretch>
        </p:blipFill>
        <p:spPr>
          <a:xfrm>
            <a:off x="2083002" y="2897717"/>
            <a:ext cx="863600" cy="863600"/>
          </a:xfrm>
          <a:prstGeom prst="rect">
            <a:avLst/>
          </a:prstGeom>
        </p:spPr>
      </p:pic>
      <p:pic>
        <p:nvPicPr>
          <p:cNvPr id="10" name="图片 9">
            <a:extLst>
              <a:ext uri="{FF2B5EF4-FFF2-40B4-BE49-F238E27FC236}">
                <a16:creationId xmlns:a16="http://schemas.microsoft.com/office/drawing/2014/main" id="{A7978AB4-5360-4CD7-8F9E-C89FA29F5F8B}"/>
              </a:ext>
            </a:extLst>
          </p:cNvPr>
          <p:cNvPicPr>
            <a:picLocks noChangeAspect="1"/>
          </p:cNvPicPr>
          <p:nvPr/>
        </p:nvPicPr>
        <p:blipFill>
          <a:blip r:embed="rId4"/>
          <a:stretch>
            <a:fillRect/>
          </a:stretch>
        </p:blipFill>
        <p:spPr>
          <a:xfrm>
            <a:off x="316217" y="2954867"/>
            <a:ext cx="749300" cy="749300"/>
          </a:xfrm>
          <a:prstGeom prst="rect">
            <a:avLst/>
          </a:prstGeom>
        </p:spPr>
      </p:pic>
      <p:pic>
        <p:nvPicPr>
          <p:cNvPr id="14" name="图片 13">
            <a:extLst>
              <a:ext uri="{FF2B5EF4-FFF2-40B4-BE49-F238E27FC236}">
                <a16:creationId xmlns:a16="http://schemas.microsoft.com/office/drawing/2014/main" id="{ABBB74A7-B5E4-48A0-AC01-7423208F06B3}"/>
              </a:ext>
            </a:extLst>
          </p:cNvPr>
          <p:cNvPicPr>
            <a:picLocks noChangeAspect="1"/>
          </p:cNvPicPr>
          <p:nvPr/>
        </p:nvPicPr>
        <p:blipFill>
          <a:blip r:embed="rId5"/>
          <a:stretch>
            <a:fillRect/>
          </a:stretch>
        </p:blipFill>
        <p:spPr>
          <a:xfrm>
            <a:off x="4034881" y="1671232"/>
            <a:ext cx="749300" cy="749300"/>
          </a:xfrm>
          <a:prstGeom prst="rect">
            <a:avLst/>
          </a:prstGeom>
        </p:spPr>
      </p:pic>
      <p:pic>
        <p:nvPicPr>
          <p:cNvPr id="19" name="图片 18">
            <a:extLst>
              <a:ext uri="{FF2B5EF4-FFF2-40B4-BE49-F238E27FC236}">
                <a16:creationId xmlns:a16="http://schemas.microsoft.com/office/drawing/2014/main" id="{31942285-A011-4C94-8C9D-36BF4C1D2E04}"/>
              </a:ext>
            </a:extLst>
          </p:cNvPr>
          <p:cNvPicPr>
            <a:picLocks noChangeAspect="1"/>
          </p:cNvPicPr>
          <p:nvPr/>
        </p:nvPicPr>
        <p:blipFill>
          <a:blip r:embed="rId6"/>
          <a:stretch>
            <a:fillRect/>
          </a:stretch>
        </p:blipFill>
        <p:spPr>
          <a:xfrm>
            <a:off x="4034881" y="4003324"/>
            <a:ext cx="749300" cy="749300"/>
          </a:xfrm>
          <a:prstGeom prst="rect">
            <a:avLst/>
          </a:prstGeom>
        </p:spPr>
      </p:pic>
      <p:sp>
        <p:nvSpPr>
          <p:cNvPr id="53" name="文本框 52">
            <a:extLst>
              <a:ext uri="{FF2B5EF4-FFF2-40B4-BE49-F238E27FC236}">
                <a16:creationId xmlns:a16="http://schemas.microsoft.com/office/drawing/2014/main" id="{7E282BFB-F5C5-440C-A24E-2E9F0AF22D47}"/>
              </a:ext>
            </a:extLst>
          </p:cNvPr>
          <p:cNvSpPr txBox="1"/>
          <p:nvPr/>
        </p:nvSpPr>
        <p:spPr>
          <a:xfrm>
            <a:off x="341980" y="3761317"/>
            <a:ext cx="652743" cy="307777"/>
          </a:xfrm>
          <a:prstGeom prst="rect">
            <a:avLst/>
          </a:prstGeom>
          <a:noFill/>
        </p:spPr>
        <p:txBody>
          <a:bodyPr wrap="none" rtlCol="0">
            <a:spAutoFit/>
          </a:bodyPr>
          <a:lstStyle/>
          <a:p>
            <a:r>
              <a:rPr lang="en-US" altLang="zh-CN" sz="1400" dirty="0"/>
              <a:t>Users</a:t>
            </a:r>
            <a:endParaRPr lang="zh-CN" altLang="en-US" sz="1400" dirty="0"/>
          </a:p>
        </p:txBody>
      </p:sp>
      <p:sp>
        <p:nvSpPr>
          <p:cNvPr id="54" name="文本框 53">
            <a:extLst>
              <a:ext uri="{FF2B5EF4-FFF2-40B4-BE49-F238E27FC236}">
                <a16:creationId xmlns:a16="http://schemas.microsoft.com/office/drawing/2014/main" id="{916D2494-4019-4885-A3A5-744829CD9C81}"/>
              </a:ext>
            </a:extLst>
          </p:cNvPr>
          <p:cNvSpPr txBox="1"/>
          <p:nvPr/>
        </p:nvSpPr>
        <p:spPr>
          <a:xfrm>
            <a:off x="1815059" y="3761317"/>
            <a:ext cx="1399486" cy="307777"/>
          </a:xfrm>
          <a:prstGeom prst="rect">
            <a:avLst/>
          </a:prstGeom>
          <a:noFill/>
        </p:spPr>
        <p:txBody>
          <a:bodyPr wrap="none" rtlCol="0">
            <a:spAutoFit/>
          </a:bodyPr>
          <a:lstStyle/>
          <a:p>
            <a:r>
              <a:rPr lang="en-US" altLang="zh-CN" sz="1400" dirty="0"/>
              <a:t>Gambling Apps</a:t>
            </a:r>
            <a:endParaRPr lang="zh-CN" altLang="en-US" sz="1400" dirty="0"/>
          </a:p>
        </p:txBody>
      </p:sp>
      <p:sp>
        <p:nvSpPr>
          <p:cNvPr id="55" name="文本框 54">
            <a:extLst>
              <a:ext uri="{FF2B5EF4-FFF2-40B4-BE49-F238E27FC236}">
                <a16:creationId xmlns:a16="http://schemas.microsoft.com/office/drawing/2014/main" id="{29A56232-D455-4966-8E4C-F03B8E74BD26}"/>
              </a:ext>
            </a:extLst>
          </p:cNvPr>
          <p:cNvSpPr txBox="1"/>
          <p:nvPr/>
        </p:nvSpPr>
        <p:spPr>
          <a:xfrm>
            <a:off x="3542178" y="2364010"/>
            <a:ext cx="1734706" cy="307777"/>
          </a:xfrm>
          <a:prstGeom prst="rect">
            <a:avLst/>
          </a:prstGeom>
          <a:noFill/>
        </p:spPr>
        <p:txBody>
          <a:bodyPr wrap="none" rtlCol="0">
            <a:spAutoFit/>
          </a:bodyPr>
          <a:lstStyle/>
          <a:p>
            <a:r>
              <a:rPr lang="en-US" altLang="zh-CN" sz="1400" dirty="0"/>
              <a:t>Gambling Websites</a:t>
            </a:r>
            <a:endParaRPr lang="zh-CN" altLang="en-US" sz="1400" dirty="0"/>
          </a:p>
        </p:txBody>
      </p:sp>
      <p:sp>
        <p:nvSpPr>
          <p:cNvPr id="56" name="文本框 55">
            <a:extLst>
              <a:ext uri="{FF2B5EF4-FFF2-40B4-BE49-F238E27FC236}">
                <a16:creationId xmlns:a16="http://schemas.microsoft.com/office/drawing/2014/main" id="{FF3A53D2-5009-4ADD-9027-4459BCDBE926}"/>
              </a:ext>
            </a:extLst>
          </p:cNvPr>
          <p:cNvSpPr txBox="1"/>
          <p:nvPr/>
        </p:nvSpPr>
        <p:spPr>
          <a:xfrm>
            <a:off x="3542178" y="4707224"/>
            <a:ext cx="1765163" cy="307777"/>
          </a:xfrm>
          <a:prstGeom prst="rect">
            <a:avLst/>
          </a:prstGeom>
          <a:noFill/>
        </p:spPr>
        <p:txBody>
          <a:bodyPr wrap="none" rtlCol="0">
            <a:spAutoFit/>
          </a:bodyPr>
          <a:lstStyle/>
          <a:p>
            <a:r>
              <a:rPr lang="en-US" altLang="zh-CN" sz="1400" dirty="0"/>
              <a:t>Download Websites</a:t>
            </a:r>
            <a:endParaRPr lang="zh-CN" altLang="en-US" sz="1400" dirty="0"/>
          </a:p>
        </p:txBody>
      </p:sp>
      <p:pic>
        <p:nvPicPr>
          <p:cNvPr id="58" name="图片 57" descr="图形用户界面&#10;&#10;描述已自动生成">
            <a:extLst>
              <a:ext uri="{FF2B5EF4-FFF2-40B4-BE49-F238E27FC236}">
                <a16:creationId xmlns:a16="http://schemas.microsoft.com/office/drawing/2014/main" id="{D461C546-2383-4A27-B22A-1DD58E4135F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6545"/>
          <a:stretch/>
        </p:blipFill>
        <p:spPr>
          <a:xfrm>
            <a:off x="2514802" y="4486078"/>
            <a:ext cx="862072" cy="1536701"/>
          </a:xfrm>
          <a:prstGeom prst="rect">
            <a:avLst/>
          </a:prstGeom>
        </p:spPr>
      </p:pic>
      <p:pic>
        <p:nvPicPr>
          <p:cNvPr id="59" name="图片 58" descr="图形用户界面&#10;&#10;描述已自动生成">
            <a:extLst>
              <a:ext uri="{FF2B5EF4-FFF2-40B4-BE49-F238E27FC236}">
                <a16:creationId xmlns:a16="http://schemas.microsoft.com/office/drawing/2014/main" id="{22CFAA00-9EEA-49BA-B12B-BA01E66F87F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40497" y="4486078"/>
            <a:ext cx="902289" cy="1604069"/>
          </a:xfrm>
          <a:prstGeom prst="rect">
            <a:avLst/>
          </a:prstGeom>
        </p:spPr>
      </p:pic>
      <p:sp>
        <p:nvSpPr>
          <p:cNvPr id="60" name="右大括号 59">
            <a:extLst>
              <a:ext uri="{FF2B5EF4-FFF2-40B4-BE49-F238E27FC236}">
                <a16:creationId xmlns:a16="http://schemas.microsoft.com/office/drawing/2014/main" id="{0AB09FD5-1B96-400F-8055-FBF4AA2806DF}"/>
              </a:ext>
            </a:extLst>
          </p:cNvPr>
          <p:cNvSpPr/>
          <p:nvPr/>
        </p:nvSpPr>
        <p:spPr>
          <a:xfrm rot="16200000">
            <a:off x="2414415" y="3703970"/>
            <a:ext cx="200774" cy="1147233"/>
          </a:xfrm>
          <a:prstGeom prst="rightBrace">
            <a:avLst>
              <a:gd name="adj1" fmla="val 68244"/>
              <a:gd name="adj2" fmla="val 50000"/>
            </a:avLst>
          </a:prstGeom>
          <a:noFill/>
          <a:ln w="28575">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右大括号 60">
            <a:extLst>
              <a:ext uri="{FF2B5EF4-FFF2-40B4-BE49-F238E27FC236}">
                <a16:creationId xmlns:a16="http://schemas.microsoft.com/office/drawing/2014/main" id="{743DE059-63DE-428F-8044-CA9E333E927E}"/>
              </a:ext>
            </a:extLst>
          </p:cNvPr>
          <p:cNvSpPr/>
          <p:nvPr/>
        </p:nvSpPr>
        <p:spPr>
          <a:xfrm rot="10800000">
            <a:off x="5176497" y="1472265"/>
            <a:ext cx="200774" cy="1147233"/>
          </a:xfrm>
          <a:prstGeom prst="rightBrace">
            <a:avLst>
              <a:gd name="adj1" fmla="val 68244"/>
              <a:gd name="adj2" fmla="val 50000"/>
            </a:avLst>
          </a:prstGeom>
          <a:noFill/>
          <a:ln w="28575">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右大括号 61">
            <a:extLst>
              <a:ext uri="{FF2B5EF4-FFF2-40B4-BE49-F238E27FC236}">
                <a16:creationId xmlns:a16="http://schemas.microsoft.com/office/drawing/2014/main" id="{594DAD8C-0E90-4E8C-A4CD-785DDA0E7373}"/>
              </a:ext>
            </a:extLst>
          </p:cNvPr>
          <p:cNvSpPr/>
          <p:nvPr/>
        </p:nvSpPr>
        <p:spPr>
          <a:xfrm rot="10800000">
            <a:off x="5176497" y="3806396"/>
            <a:ext cx="200774" cy="1147233"/>
          </a:xfrm>
          <a:prstGeom prst="rightBrace">
            <a:avLst>
              <a:gd name="adj1" fmla="val 68244"/>
              <a:gd name="adj2" fmla="val 50000"/>
            </a:avLst>
          </a:prstGeom>
          <a:noFill/>
          <a:ln w="28575">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箭头连接符 62">
            <a:extLst>
              <a:ext uri="{FF2B5EF4-FFF2-40B4-BE49-F238E27FC236}">
                <a16:creationId xmlns:a16="http://schemas.microsoft.com/office/drawing/2014/main" id="{C9A15CA1-ABE6-4AE6-91FB-AB4970E58A26}"/>
              </a:ext>
            </a:extLst>
          </p:cNvPr>
          <p:cNvCxnSpPr>
            <a:cxnSpLocks/>
          </p:cNvCxnSpPr>
          <p:nvPr/>
        </p:nvCxnSpPr>
        <p:spPr>
          <a:xfrm flipH="1">
            <a:off x="1221640" y="3404235"/>
            <a:ext cx="647891" cy="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64" name="直接箭头连接符 63">
            <a:extLst>
              <a:ext uri="{FF2B5EF4-FFF2-40B4-BE49-F238E27FC236}">
                <a16:creationId xmlns:a16="http://schemas.microsoft.com/office/drawing/2014/main" id="{F8DC17D1-D7EB-4144-9636-A9CC608C2EDD}"/>
              </a:ext>
            </a:extLst>
          </p:cNvPr>
          <p:cNvCxnSpPr>
            <a:cxnSpLocks/>
          </p:cNvCxnSpPr>
          <p:nvPr/>
        </p:nvCxnSpPr>
        <p:spPr>
          <a:xfrm flipH="1">
            <a:off x="3008299" y="2671787"/>
            <a:ext cx="575588" cy="655613"/>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65" name="直接箭头连接符 64">
            <a:extLst>
              <a:ext uri="{FF2B5EF4-FFF2-40B4-BE49-F238E27FC236}">
                <a16:creationId xmlns:a16="http://schemas.microsoft.com/office/drawing/2014/main" id="{DC219B05-9C6A-49C0-89D4-90569403C985}"/>
              </a:ext>
            </a:extLst>
          </p:cNvPr>
          <p:cNvCxnSpPr>
            <a:cxnSpLocks/>
          </p:cNvCxnSpPr>
          <p:nvPr/>
        </p:nvCxnSpPr>
        <p:spPr>
          <a:xfrm flipH="1" flipV="1">
            <a:off x="3007736" y="3476196"/>
            <a:ext cx="609607" cy="691051"/>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66" name="直接箭头连接符 65">
            <a:extLst>
              <a:ext uri="{FF2B5EF4-FFF2-40B4-BE49-F238E27FC236}">
                <a16:creationId xmlns:a16="http://schemas.microsoft.com/office/drawing/2014/main" id="{C434C40F-4AAC-41FF-9612-DFC815496768}"/>
              </a:ext>
            </a:extLst>
          </p:cNvPr>
          <p:cNvCxnSpPr>
            <a:cxnSpLocks/>
          </p:cNvCxnSpPr>
          <p:nvPr/>
        </p:nvCxnSpPr>
        <p:spPr>
          <a:xfrm>
            <a:off x="4413161" y="2777067"/>
            <a:ext cx="0" cy="1164166"/>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5" name="图片 4">
            <a:extLst>
              <a:ext uri="{FF2B5EF4-FFF2-40B4-BE49-F238E27FC236}">
                <a16:creationId xmlns:a16="http://schemas.microsoft.com/office/drawing/2014/main" id="{BE945147-AFB4-4B90-941C-EBD65DA5FE99}"/>
              </a:ext>
            </a:extLst>
          </p:cNvPr>
          <p:cNvPicPr>
            <a:picLocks noChangeAspect="1"/>
          </p:cNvPicPr>
          <p:nvPr/>
        </p:nvPicPr>
        <p:blipFill>
          <a:blip r:embed="rId9"/>
          <a:stretch>
            <a:fillRect/>
          </a:stretch>
        </p:blipFill>
        <p:spPr>
          <a:xfrm>
            <a:off x="11033260" y="1361228"/>
            <a:ext cx="882143" cy="1351587"/>
          </a:xfrm>
          <a:prstGeom prst="rect">
            <a:avLst/>
          </a:prstGeom>
        </p:spPr>
      </p:pic>
      <p:pic>
        <p:nvPicPr>
          <p:cNvPr id="11" name="图片 10">
            <a:extLst>
              <a:ext uri="{FF2B5EF4-FFF2-40B4-BE49-F238E27FC236}">
                <a16:creationId xmlns:a16="http://schemas.microsoft.com/office/drawing/2014/main" id="{AC37502B-9267-42FB-BD2D-394C11AF94DE}"/>
              </a:ext>
            </a:extLst>
          </p:cNvPr>
          <p:cNvPicPr>
            <a:picLocks noChangeAspect="1"/>
          </p:cNvPicPr>
          <p:nvPr/>
        </p:nvPicPr>
        <p:blipFill>
          <a:blip r:embed="rId10"/>
          <a:stretch>
            <a:fillRect/>
          </a:stretch>
        </p:blipFill>
        <p:spPr>
          <a:xfrm>
            <a:off x="8310014" y="1361228"/>
            <a:ext cx="2670636" cy="1351587"/>
          </a:xfrm>
          <a:prstGeom prst="rect">
            <a:avLst/>
          </a:prstGeom>
        </p:spPr>
      </p:pic>
      <p:pic>
        <p:nvPicPr>
          <p:cNvPr id="13" name="图片 12">
            <a:extLst>
              <a:ext uri="{FF2B5EF4-FFF2-40B4-BE49-F238E27FC236}">
                <a16:creationId xmlns:a16="http://schemas.microsoft.com/office/drawing/2014/main" id="{CAB7A853-F3A9-4711-8525-45B8B1646B7F}"/>
              </a:ext>
            </a:extLst>
          </p:cNvPr>
          <p:cNvPicPr>
            <a:picLocks noChangeAspect="1"/>
          </p:cNvPicPr>
          <p:nvPr/>
        </p:nvPicPr>
        <p:blipFill>
          <a:blip r:embed="rId11"/>
          <a:stretch>
            <a:fillRect/>
          </a:stretch>
        </p:blipFill>
        <p:spPr>
          <a:xfrm>
            <a:off x="5440771" y="1365298"/>
            <a:ext cx="2816633" cy="1347517"/>
          </a:xfrm>
          <a:prstGeom prst="rect">
            <a:avLst/>
          </a:prstGeom>
        </p:spPr>
      </p:pic>
      <p:pic>
        <p:nvPicPr>
          <p:cNvPr id="18" name="图片 17" descr="一些文字和图案&#10;&#10;中度可信度描述已自动生成">
            <a:extLst>
              <a:ext uri="{FF2B5EF4-FFF2-40B4-BE49-F238E27FC236}">
                <a16:creationId xmlns:a16="http://schemas.microsoft.com/office/drawing/2014/main" id="{302C68AB-924B-42BF-B74B-7D503AC82AC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72645" y="3560254"/>
            <a:ext cx="3173452" cy="1461524"/>
          </a:xfrm>
          <a:prstGeom prst="rect">
            <a:avLst/>
          </a:prstGeom>
        </p:spPr>
      </p:pic>
      <p:pic>
        <p:nvPicPr>
          <p:cNvPr id="21" name="图片 20" descr="图片包含 图形用户界面&#10;&#10;描述已自动生成">
            <a:extLst>
              <a:ext uri="{FF2B5EF4-FFF2-40B4-BE49-F238E27FC236}">
                <a16:creationId xmlns:a16="http://schemas.microsoft.com/office/drawing/2014/main" id="{127B8420-F3C3-4538-9C44-2D689DA7D3F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779358" y="3567030"/>
            <a:ext cx="3136045" cy="1447971"/>
          </a:xfrm>
          <a:prstGeom prst="rect">
            <a:avLst/>
          </a:prstGeom>
        </p:spPr>
      </p:pic>
    </p:spTree>
    <p:extLst>
      <p:ext uri="{BB962C8B-B14F-4D97-AF65-F5344CB8AC3E}">
        <p14:creationId xmlns:p14="http://schemas.microsoft.com/office/powerpoint/2010/main" val="99734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wd">
                                    <p:tmPct val="10000"/>
                                  </p:iterate>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par>
                                <p:cTn id="8" presetID="22" presetClass="entr" presetSubtype="8" fill="hold" nodeType="withEffect">
                                  <p:stCondLst>
                                    <p:cond delay="0"/>
                                  </p:stCondLst>
                                  <p:iterate type="wd">
                                    <p:tmPct val="10000"/>
                                  </p:iterate>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0"/>
                                  </p:stCondLst>
                                  <p:iterate type="wd">
                                    <p:tmPct val="10000"/>
                                  </p:iterate>
                                  <p:childTnLst>
                                    <p:set>
                                      <p:cBhvr>
                                        <p:cTn id="12" dur="1" fill="hold">
                                          <p:stCondLst>
                                            <p:cond delay="0"/>
                                          </p:stCondLst>
                                        </p:cTn>
                                        <p:tgtEl>
                                          <p:spTgt spid="55"/>
                                        </p:tgtEl>
                                        <p:attrNameLst>
                                          <p:attrName>style.visibility</p:attrName>
                                        </p:attrNameLst>
                                      </p:cBhvr>
                                      <p:to>
                                        <p:strVal val="visible"/>
                                      </p:to>
                                    </p:set>
                                    <p:animEffect transition="in" filter="wipe(left)">
                                      <p:cBhvr>
                                        <p:cTn id="13" dur="500"/>
                                        <p:tgtEl>
                                          <p:spTgt spid="55"/>
                                        </p:tgtEl>
                                      </p:cBhvr>
                                    </p:animEffect>
                                  </p:childTnLst>
                                </p:cTn>
                              </p:par>
                              <p:par>
                                <p:cTn id="14" presetID="22" presetClass="entr" presetSubtype="8" fill="hold" grpId="0" nodeType="withEffect">
                                  <p:stCondLst>
                                    <p:cond delay="0"/>
                                  </p:stCondLst>
                                  <p:iterate type="wd">
                                    <p:tmPct val="10000"/>
                                  </p:iterate>
                                  <p:childTnLst>
                                    <p:set>
                                      <p:cBhvr>
                                        <p:cTn id="15" dur="1" fill="hold">
                                          <p:stCondLst>
                                            <p:cond delay="0"/>
                                          </p:stCondLst>
                                        </p:cTn>
                                        <p:tgtEl>
                                          <p:spTgt spid="61"/>
                                        </p:tgtEl>
                                        <p:attrNameLst>
                                          <p:attrName>style.visibility</p:attrName>
                                        </p:attrNameLst>
                                      </p:cBhvr>
                                      <p:to>
                                        <p:strVal val="visible"/>
                                      </p:to>
                                    </p:set>
                                    <p:animEffect transition="in" filter="wipe(left)">
                                      <p:cBhvr>
                                        <p:cTn id="16" dur="500"/>
                                        <p:tgtEl>
                                          <p:spTgt spid="61"/>
                                        </p:tgtEl>
                                      </p:cBhvr>
                                    </p:animEffect>
                                  </p:childTnLst>
                                </p:cTn>
                              </p:par>
                              <p:par>
                                <p:cTn id="17" presetID="22" presetClass="entr" presetSubtype="8" fill="hold" nodeType="withEffect">
                                  <p:stCondLst>
                                    <p:cond delay="0"/>
                                  </p:stCondLst>
                                  <p:iterate type="wd">
                                    <p:tmPct val="10000"/>
                                  </p:iterate>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par>
                                <p:cTn id="20" presetID="22" presetClass="entr" presetSubtype="8" fill="hold" nodeType="withEffect">
                                  <p:stCondLst>
                                    <p:cond delay="0"/>
                                  </p:stCondLst>
                                  <p:iterate type="wd">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8" fill="hold" nodeType="withEffect">
                                  <p:stCondLst>
                                    <p:cond delay="0"/>
                                  </p:stCondLst>
                                  <p:iterate type="wd">
                                    <p:tmPct val="10000"/>
                                  </p:iterate>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wipe(left)">
                                      <p:cBhvr>
                                        <p:cTn id="30" dur="500"/>
                                        <p:tgtEl>
                                          <p:spTgt spid="66"/>
                                        </p:tgtEl>
                                      </p:cBhvr>
                                    </p:animEffect>
                                  </p:childTnLst>
                                </p:cTn>
                              </p:par>
                              <p:par>
                                <p:cTn id="31" presetID="22" presetClass="entr" presetSubtype="8"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wipe(left)">
                                      <p:cBhvr>
                                        <p:cTn id="33" dur="500"/>
                                        <p:tgtEl>
                                          <p:spTgt spid="65"/>
                                        </p:tgtEl>
                                      </p:cBhvr>
                                    </p:animEffect>
                                  </p:childTnLst>
                                </p:cTn>
                              </p:par>
                              <p:par>
                                <p:cTn id="34" presetID="22" presetClass="entr" presetSubtype="8"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left)">
                                      <p:cBhvr>
                                        <p:cTn id="39" dur="500"/>
                                        <p:tgtEl>
                                          <p:spTgt spid="56"/>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wipe(left)">
                                      <p:cBhvr>
                                        <p:cTn id="42" dur="500"/>
                                        <p:tgtEl>
                                          <p:spTgt spid="62"/>
                                        </p:tgtEl>
                                      </p:cBhvr>
                                    </p:animEffect>
                                  </p:childTnLst>
                                </p:cTn>
                              </p:par>
                              <p:par>
                                <p:cTn id="43" presetID="22" presetClass="entr" presetSubtype="8"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left)">
                                      <p:cBhvr>
                                        <p:cTn id="45" dur="500"/>
                                        <p:tgtEl>
                                          <p:spTgt spid="18"/>
                                        </p:tgtEl>
                                      </p:cBhvr>
                                    </p:animEffect>
                                  </p:childTnLst>
                                </p:cTn>
                              </p:par>
                              <p:par>
                                <p:cTn id="46" presetID="22" presetClass="entr" presetSubtype="8"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61" grpId="0" animBg="1"/>
      <p:bldP spid="6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3445</TotalTime>
  <Words>3432</Words>
  <Application>Microsoft Office PowerPoint</Application>
  <PresentationFormat>宽屏</PresentationFormat>
  <Paragraphs>662</Paragraphs>
  <Slides>30</Slides>
  <Notes>30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Impact</vt:lpstr>
      <vt:lpstr>微软雅黑</vt:lpstr>
      <vt:lpstr>Arial Black</vt:lpstr>
      <vt:lpstr>Wingdings</vt:lpstr>
      <vt:lpstr>等线</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Gao Yuhao</cp:lastModifiedBy>
  <cp:revision>129</cp:revision>
  <dcterms:created xsi:type="dcterms:W3CDTF">2019-06-19T02:08:00Z</dcterms:created>
  <dcterms:modified xsi:type="dcterms:W3CDTF">2021-09-26T02:27:00Z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KSOTemplateUUID">
    <vt:lpwstr>v1.0_mb_IkbrkaasX7dIzKq6JR9tRw==</vt:lpwstr>
  </property>
  <property fmtid="{D5CDD505-2E9C-101B-9397-08002B2CF9AE}" pid="4" name="ICV">
    <vt:lpwstr>B101C20FCDB74B78A8A5BC0752CD05A6</vt:lpwstr>
  </property>
</Properties>
</file>